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84" r:id="rId24"/>
    <p:sldId id="279" r:id="rId25"/>
    <p:sldId id="286" r:id="rId26"/>
    <p:sldId id="285" r:id="rId27"/>
    <p:sldId id="287" r:id="rId28"/>
    <p:sldId id="280" r:id="rId29"/>
    <p:sldId id="281" r:id="rId30"/>
    <p:sldId id="289" r:id="rId31"/>
    <p:sldId id="282" r:id="rId32"/>
    <p:sldId id="283" r:id="rId33"/>
    <p:sldId id="288" r:id="rId34"/>
    <p:sldId id="290" r:id="rId35"/>
    <p:sldId id="291" r:id="rId36"/>
    <p:sldId id="299" r:id="rId37"/>
    <p:sldId id="292" r:id="rId38"/>
    <p:sldId id="293" r:id="rId39"/>
    <p:sldId id="294" r:id="rId40"/>
    <p:sldId id="295" r:id="rId41"/>
    <p:sldId id="296" r:id="rId42"/>
    <p:sldId id="298" r:id="rId43"/>
    <p:sldId id="297" r:id="rId44"/>
  </p:sldIdLst>
  <p:sldSz cx="18288000" cy="10287000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Open Sans" panose="020B0606030504020204" pitchFamily="34" charset="0"/>
      <p:regular r:id="rId50"/>
      <p:bold r:id="rId51"/>
      <p:italic r:id="rId52"/>
      <p:boldItalic r:id="rId53"/>
    </p:embeddedFont>
    <p:embeddedFont>
      <p:font typeface="Roboto" panose="02000000000000000000" pitchFamily="2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8" roundtripDataSignature="AMtx7mhZb+C39yDJxcy5a2cUfj5CXJBY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4591"/>
  </p:normalViewPr>
  <p:slideViewPr>
    <p:cSldViewPr snapToGrid="0">
      <p:cViewPr>
        <p:scale>
          <a:sx n="65" d="100"/>
          <a:sy n="65" d="100"/>
        </p:scale>
        <p:origin x="1160" y="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achinelearning.ru/wiki/index.php?title=%D0%90%D0%BB%D0%B3%D0%BE%D1%80%D0%B8%D1%82%D0%BC" TargetMode="External"/><Relationship Id="rId3" Type="http://schemas.openxmlformats.org/officeDocument/2006/relationships/hyperlink" Target="http://www.machinelearning.ru/wiki/index.php?title=%D0%9B%D0%B8%D0%BD%D0%B5%D0%B9%D0%BD%D1%8B%D0%B9_%D0%BA%D0%BB%D0%B0%D1%81%D1%81%D0%B8%D1%84%D0%B8%D0%BA%D0%B0%D1%82%D0%BE%D1%80" TargetMode="External"/><Relationship Id="rId7" Type="http://schemas.openxmlformats.org/officeDocument/2006/relationships/hyperlink" Target="http://www.machinelearning.ru/wiki/index.php?title=%D0%97%D0%B0%D0%BA%D0%BE%D0%BD_%D0%B1%D0%BE%D0%BB%D1%8C%D1%88%D0%B8%D1%85_%D1%87%D0%B8%D1%81%D0%B5%D0%BB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machinelearning.ru/wiki/index.php?title=%D0%9C%D0%B5%D1%82%D1%80%D0%B8%D1%87%D0%B5%D1%81%D0%BA%D0%B8%D0%B9_%D0%BA%D0%BB%D0%B0%D1%81%D1%81%D0%B8%D1%84%D0%B8%D0%BA%D0%B0%D1%82%D0%BE%D1%80" TargetMode="External"/><Relationship Id="rId11" Type="http://schemas.openxmlformats.org/officeDocument/2006/relationships/hyperlink" Target="http://www.machinelearning.ru/wiki/index.php?title=%D0%9C%D0%B5%D1%82%D0%BE%D0%B4_%D0%B1%D0%BB%D0%B8%D0%B6%D0%B0%D0%B9%D1%88%D0%B8%D1%85_%D1%81%D0%BE%D1%81%D0%B5%D0%B4%D0%B5%D0%B9" TargetMode="External"/><Relationship Id="rId5" Type="http://schemas.openxmlformats.org/officeDocument/2006/relationships/hyperlink" Target="http://www.machinelearning.ru/wiki/index.php?title=%D0%9F%D0%B5%D1%80%D0%B5%D0%BE%D0%B1%D1%83%D1%87%D0%B5%D0%BD%D0%B8%D0%B5" TargetMode="External"/><Relationship Id="rId10" Type="http://schemas.openxmlformats.org/officeDocument/2006/relationships/hyperlink" Target="http://www.machinelearning.ru/wiki/index.php?title=%D0%A1%D1%85%D0%BE%D0%B4%D1%81%D1%82%D0%B2%D0%BE&amp;action=edit" TargetMode="External"/><Relationship Id="rId4" Type="http://schemas.openxmlformats.org/officeDocument/2006/relationships/hyperlink" Target="http://www.machinelearning.ru/wiki/index.php?title=%D0%9C%D1%83%D0%BB%D1%8C%D1%82%D0%B8%D0%BA%D0%BE%D0%BB%D0%BB%D0%B8%D0%BD%D0%B5%D0%B0%D1%80%D0%BD%D0%BE%D1%81%D1%82%D1%8C" TargetMode="External"/><Relationship Id="rId9" Type="http://schemas.openxmlformats.org/officeDocument/2006/relationships/hyperlink" Target="http://www.machinelearning.ru/wiki/index.php?title=%D0%9A%D0%BB%D0%B0%D1%81%D1%81%D0%B8%D1%84%D0%B8%D0%BA%D0%B0%D1%86%D0%B8%D0%B8&amp;action=edit" TargetMode="Externa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endParaRPr/>
          </a:p>
        </p:txBody>
      </p:sp>
      <p:sp>
        <p:nvSpPr>
          <p:cNvPr id="234" name="Google Shape;234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Мы гарантируем, что каждый instace принадлежит только к одному pseudo-class label </a:t>
            </a:r>
            <a:endParaRPr/>
          </a:p>
        </p:txBody>
      </p:sp>
      <p:sp>
        <p:nvSpPr>
          <p:cNvPr id="245" name="Google Shape;245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Мы гарантируем, что каждый instace принадлежит только к одному pseudo-class label. in the unsupervised setting, we seek pseudo-class label information from linked social media data</a:t>
            </a:r>
            <a:endParaRPr/>
          </a:p>
        </p:txBody>
      </p:sp>
      <p:sp>
        <p:nvSpPr>
          <p:cNvPr id="257" name="Google Shape;257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Особенность это многомерность данных: ютуб – высококачественные видео и стримы, флискр – изображения высокого качества с миллионами пикселей. </a:t>
            </a:r>
            <a:endParaRPr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Мы хотим минимизировать </a:t>
            </a:r>
            <a:r>
              <a:rPr lang="ru-RU" dirty="0" err="1"/>
              <a:t>within</a:t>
            </a:r>
            <a:r>
              <a:rPr lang="ru-RU" dirty="0"/>
              <a:t>, </a:t>
            </a:r>
            <a:r>
              <a:rPr lang="ru-RU" dirty="0" err="1"/>
              <a:t>while</a:t>
            </a:r>
            <a:r>
              <a:rPr lang="ru-RU" dirty="0"/>
              <a:t> максимизировать </a:t>
            </a:r>
            <a:r>
              <a:rPr lang="ru-RU" dirty="0" err="1"/>
              <a:t>between</a:t>
            </a:r>
            <a:r>
              <a:rPr lang="ru-RU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S_t</a:t>
            </a:r>
            <a:r>
              <a:rPr lang="en-US" dirty="0"/>
              <a:t> = </a:t>
            </a:r>
            <a:r>
              <a:rPr lang="en-US" dirty="0" err="1"/>
              <a:t>Sw</a:t>
            </a:r>
            <a:r>
              <a:rPr lang="en-US" dirty="0"/>
              <a:t> + Sb</a:t>
            </a:r>
            <a:endParaRPr dirty="0"/>
          </a:p>
        </p:txBody>
      </p:sp>
      <p:sp>
        <p:nvSpPr>
          <p:cNvPr id="294" name="Google Shape;294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Мы хотим минимизировать within, while максимизировать between </a:t>
            </a:r>
            <a:endParaRPr/>
          </a:p>
        </p:txBody>
      </p:sp>
      <p:sp>
        <p:nvSpPr>
          <p:cNvPr id="304" name="Google Shape;304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04985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42876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82418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79509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ru-RU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http://www.machinelearning.ru/wiki/index.php?title=%D0%9F%D1%80%D0%BE%D0%BA%D0%BB%D1%8F%D1%82%D0%B8%D0%B5_%D1%80%D0%B0%D0%B7%D0%BC%D0%B5%D1%80%D0%BD%D0%BE%D1%81%D1%82%D0%B8</a:t>
            </a:r>
            <a:endParaRPr b="0" i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b="0" i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ru-RU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 </a:t>
            </a:r>
            <a:r>
              <a:rPr lang="ru-RU" b="0" i="0" u="sng" strike="noStrike">
                <a:solidFill>
                  <a:srgbClr val="002BB8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линейных классификаторах</a:t>
            </a:r>
            <a:r>
              <a:rPr lang="ru-RU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увеличение числа признаков ведет к проблемам </a:t>
            </a:r>
            <a:r>
              <a:rPr lang="ru-RU" b="0" i="0" u="sng" strike="noStrike">
                <a:solidFill>
                  <a:srgbClr val="002BB8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мультиколлинеарности</a:t>
            </a:r>
            <a:r>
              <a:rPr lang="ru-RU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(тесная корреляционная взаимосвязь между отбираемыми для анализа факторами) и </a:t>
            </a:r>
            <a:r>
              <a:rPr lang="ru-RU" b="0" i="0" u="sng" strike="noStrike">
                <a:solidFill>
                  <a:srgbClr val="002BB8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переобучения</a:t>
            </a:r>
            <a:r>
              <a:rPr lang="ru-RU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b="0" i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ru-RU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 </a:t>
            </a:r>
            <a:r>
              <a:rPr lang="ru-RU" b="0" i="0" u="sng" strike="noStrike">
                <a:solidFill>
                  <a:srgbClr val="002BB8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метрических классификаторах</a:t>
            </a:r>
            <a:r>
              <a:rPr lang="ru-RU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расстояния обычно вычисляются как средний модуль разностей по всем признакам. Согласно </a:t>
            </a:r>
            <a:r>
              <a:rPr lang="ru-RU" b="0" i="0" u="sng" strike="noStrike">
                <a:solidFill>
                  <a:srgbClr val="002BB8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Закону Больших Чисел</a:t>
            </a:r>
            <a:r>
              <a:rPr lang="ru-RU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сумма n слагаемых стремится в некоторому фиксированному пределу при n→∞. Таким образом, расстояния во всех парах объектов стремятся к одному и тому же значению, а значит, становятся неинформативными.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b="0" i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ru-RU" b="1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Метрический классификатор</a:t>
            </a:r>
            <a:r>
              <a:rPr lang="ru-RU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(similarity-based classifier) — </a:t>
            </a:r>
            <a:r>
              <a:rPr lang="ru-RU" b="0" i="0" u="sng" strike="noStrike">
                <a:solidFill>
                  <a:srgbClr val="002BB8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алгоритм</a:t>
            </a:r>
            <a:r>
              <a:rPr lang="ru-RU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ru-RU" b="0" i="0" u="sng" strike="noStrike">
                <a:solidFill>
                  <a:srgbClr val="CC2200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классификации</a:t>
            </a:r>
            <a:r>
              <a:rPr lang="ru-RU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основанный на вычислении оценок </a:t>
            </a:r>
            <a:r>
              <a:rPr lang="ru-RU" b="0" i="0" u="sng" strike="noStrike">
                <a:solidFill>
                  <a:srgbClr val="CC2200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сходства</a:t>
            </a:r>
            <a:r>
              <a:rPr lang="ru-RU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между объектами. Простейшим метрическим классификатором является </a:t>
            </a:r>
            <a:r>
              <a:rPr lang="ru-RU" b="0" i="0" u="sng" strike="noStrike">
                <a:solidFill>
                  <a:srgbClr val="002BB8"/>
                </a:solid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метод ближайших соседей</a:t>
            </a:r>
            <a:r>
              <a:rPr lang="ru-RU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в котором классифицируемый объект относится к тому классу, которому принадлежит большинство схожих с ним объектов.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b="0" i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242438"/>
              </a:buClr>
              <a:buSzPts val="1200"/>
              <a:buFont typeface="Arial"/>
              <a:buChar char="•"/>
            </a:pPr>
            <a:r>
              <a:rPr lang="ru-RU" b="0" i="0" u="none" strike="noStrike">
                <a:solidFill>
                  <a:srgbClr val="242438"/>
                </a:solidFill>
                <a:latin typeface="Roboto"/>
                <a:ea typeface="Roboto"/>
                <a:cs typeface="Roboto"/>
                <a:sym typeface="Roboto"/>
              </a:rPr>
              <a:t>Использование слишком большого количества функций приводит к переобучению. Классификатор начинает изучать исключения, которые специфичны для данных обучения и не обобщаются хорошо, когда встречаются новые данные.</a:t>
            </a:r>
            <a:endParaRPr b="0" i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6" name="Google Shape;35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67675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вытащили информацию из </a:t>
            </a:r>
            <a:r>
              <a:rPr lang="en-US" dirty="0"/>
              <a:t>Linked Information </a:t>
            </a:r>
            <a:r>
              <a:rPr lang="ru-RU" dirty="0"/>
              <a:t>для </a:t>
            </a:r>
            <a:r>
              <a:rPr lang="en-US" dirty="0"/>
              <a:t>Social Dimensions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387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 обучении с учителем, информация этикетки играет роль ограничения. But It is time-consuming and costly to obtain labeled data</a:t>
            </a:r>
            <a:endParaRPr/>
          </a:p>
        </p:txBody>
      </p:sp>
      <p:sp>
        <p:nvSpPr>
          <p:cNvPr id="128" name="Google Shape;12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Most existing feature selection algorithms work with “flat” attribute-value data which is typically assumed to be independent and identically distributed (i.i.d.). However, the i.i.d. assumption does not hold for social media data since it is inherently linked.</a:t>
            </a:r>
            <a:endParaRPr/>
          </a:p>
        </p:txBody>
      </p:sp>
      <p:sp>
        <p:nvSpPr>
          <p:cNvPr id="138" name="Google Shape;13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3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3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3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3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4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1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r="55742"/>
          <a:stretch/>
        </p:blipFill>
        <p:spPr>
          <a:xfrm>
            <a:off x="15534869" y="1028700"/>
            <a:ext cx="1724431" cy="19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/>
          <p:nvPr/>
        </p:nvSpPr>
        <p:spPr>
          <a:xfrm>
            <a:off x="1028700" y="6540237"/>
            <a:ext cx="4199283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Жестянников</a:t>
            </a:r>
            <a:r>
              <a:rPr lang="ru-RU" sz="24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Андрей</a:t>
            </a:r>
            <a:endParaRPr sz="1050" dirty="0"/>
          </a:p>
          <a:p>
            <a:pPr marL="0" marR="0" lvl="0" indent="0" algn="l" rtl="0">
              <a:lnSpc>
                <a:spcPct val="150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Зиннурова</a:t>
            </a:r>
            <a:r>
              <a:rPr lang="ru-RU" sz="24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Диана</a:t>
            </a:r>
            <a:endParaRPr sz="1050" dirty="0"/>
          </a:p>
          <a:p>
            <a:pPr marL="0" marR="0" lvl="0" indent="0" algn="l" rtl="0">
              <a:lnSpc>
                <a:spcPct val="150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Смирнова Анна</a:t>
            </a:r>
            <a:endParaRPr sz="1050" dirty="0"/>
          </a:p>
          <a:p>
            <a:pPr marL="0" marR="0" lvl="0" indent="0" algn="l" rtl="0">
              <a:lnSpc>
                <a:spcPct val="150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Нестерук Дарья</a:t>
            </a:r>
            <a:endParaRPr sz="1050" dirty="0"/>
          </a:p>
        </p:txBody>
      </p:sp>
      <p:sp>
        <p:nvSpPr>
          <p:cNvPr id="90" name="Google Shape;90;p1"/>
          <p:cNvSpPr txBox="1"/>
          <p:nvPr/>
        </p:nvSpPr>
        <p:spPr>
          <a:xfrm>
            <a:off x="1028700" y="1028700"/>
            <a:ext cx="13703189" cy="437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Unsupervised Feature Selection for Linked Social Media Data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"/>
          <p:cNvSpPr txBox="1"/>
          <p:nvPr/>
        </p:nvSpPr>
        <p:spPr>
          <a:xfrm>
            <a:off x="1143000" y="1028700"/>
            <a:ext cx="723900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</a:t>
            </a:r>
            <a:endParaRPr sz="9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p10"/>
          <p:cNvPicPr preferRelativeResize="0"/>
          <p:nvPr/>
        </p:nvPicPr>
        <p:blipFill rotWithShape="1">
          <a:blip r:embed="rId3">
            <a:alphaModFix/>
          </a:blip>
          <a:srcRect r="55742"/>
          <a:stretch/>
        </p:blipFill>
        <p:spPr>
          <a:xfrm>
            <a:off x="15534869" y="952500"/>
            <a:ext cx="1724431" cy="19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0"/>
          <p:cNvSpPr txBox="1"/>
          <p:nvPr/>
        </p:nvSpPr>
        <p:spPr>
          <a:xfrm>
            <a:off x="1143000" y="2857875"/>
            <a:ext cx="1332281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Разметка данных играет роль таргета как ограничения в обучении </a:t>
            </a:r>
            <a:endParaRPr/>
          </a:p>
        </p:txBody>
      </p:sp>
      <p:sp>
        <p:nvSpPr>
          <p:cNvPr id="186" name="Google Shape;186;p10"/>
          <p:cNvSpPr txBox="1"/>
          <p:nvPr/>
        </p:nvSpPr>
        <p:spPr>
          <a:xfrm>
            <a:off x="1143001" y="3837439"/>
            <a:ext cx="5562599" cy="120032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Что у нас будет играть роль таргета и ограничений?</a:t>
            </a:r>
            <a:endParaRPr/>
          </a:p>
        </p:txBody>
      </p:sp>
      <p:pic>
        <p:nvPicPr>
          <p:cNvPr id="187" name="Google Shape;187;p10" descr="Что такое разметка данных?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200" y="3859590"/>
            <a:ext cx="8077200" cy="5571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1"/>
          <p:cNvSpPr txBox="1"/>
          <p:nvPr/>
        </p:nvSpPr>
        <p:spPr>
          <a:xfrm>
            <a:off x="1143000" y="1028700"/>
            <a:ext cx="723900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</a:t>
            </a:r>
            <a:endParaRPr sz="9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11"/>
          <p:cNvPicPr preferRelativeResize="0"/>
          <p:nvPr/>
        </p:nvPicPr>
        <p:blipFill rotWithShape="1">
          <a:blip r:embed="rId3">
            <a:alphaModFix/>
          </a:blip>
          <a:srcRect r="55742"/>
          <a:stretch/>
        </p:blipFill>
        <p:spPr>
          <a:xfrm>
            <a:off x="15534869" y="952500"/>
            <a:ext cx="1724431" cy="19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1"/>
          <p:cNvSpPr txBox="1"/>
          <p:nvPr/>
        </p:nvSpPr>
        <p:spPr>
          <a:xfrm>
            <a:off x="1143000" y="2857875"/>
            <a:ext cx="1332281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Разметка данных играет роль таргета как ограничения в обучении </a:t>
            </a:r>
            <a:endParaRPr/>
          </a:p>
        </p:txBody>
      </p:sp>
      <p:sp>
        <p:nvSpPr>
          <p:cNvPr id="195" name="Google Shape;195;p11"/>
          <p:cNvSpPr txBox="1"/>
          <p:nvPr/>
        </p:nvSpPr>
        <p:spPr>
          <a:xfrm>
            <a:off x="1143001" y="3837439"/>
            <a:ext cx="5562599" cy="120032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Что у нас будет играть роль таргета и ограничений?</a:t>
            </a:r>
            <a:endParaRPr/>
          </a:p>
        </p:txBody>
      </p:sp>
      <p:pic>
        <p:nvPicPr>
          <p:cNvPr id="196" name="Google Shape;196;p11" descr="Что такое разметка данных?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200" y="3859590"/>
            <a:ext cx="8077200" cy="5571287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1"/>
          <p:cNvSpPr txBox="1"/>
          <p:nvPr/>
        </p:nvSpPr>
        <p:spPr>
          <a:xfrm>
            <a:off x="1143000" y="5600700"/>
            <a:ext cx="6248400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Для постановки задачи нам нужно самостоятельно это определить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2"/>
          <p:cNvSpPr txBox="1"/>
          <p:nvPr/>
        </p:nvSpPr>
        <p:spPr>
          <a:xfrm>
            <a:off x="1142999" y="1028700"/>
            <a:ext cx="15468586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Linked Unsupervised Feature </a:t>
            </a:r>
            <a:endParaRPr sz="6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Selection (LUFS)</a:t>
            </a:r>
            <a:endParaRPr sz="6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12"/>
          <p:cNvPicPr preferRelativeResize="0"/>
          <p:nvPr/>
        </p:nvPicPr>
        <p:blipFill rotWithShape="1">
          <a:blip r:embed="rId3">
            <a:alphaModFix/>
          </a:blip>
          <a:srcRect r="55742"/>
          <a:stretch/>
        </p:blipFill>
        <p:spPr>
          <a:xfrm>
            <a:off x="15534869" y="952500"/>
            <a:ext cx="1724431" cy="19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2999" y="2987606"/>
            <a:ext cx="12115801" cy="6816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3"/>
          <p:cNvSpPr txBox="1"/>
          <p:nvPr/>
        </p:nvSpPr>
        <p:spPr>
          <a:xfrm>
            <a:off x="1143000" y="1028700"/>
            <a:ext cx="7239000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</a:t>
            </a:r>
            <a:endParaRPr sz="8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13"/>
          <p:cNvPicPr preferRelativeResize="0"/>
          <p:nvPr/>
        </p:nvPicPr>
        <p:blipFill rotWithShape="1">
          <a:blip r:embed="rId3">
            <a:alphaModFix/>
          </a:blip>
          <a:srcRect r="55742"/>
          <a:stretch/>
        </p:blipFill>
        <p:spPr>
          <a:xfrm>
            <a:off x="15534869" y="952500"/>
            <a:ext cx="1724431" cy="19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3000" y="3086100"/>
            <a:ext cx="11780848" cy="66282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" name="Google Shape;212;p13"/>
          <p:cNvCxnSpPr/>
          <p:nvPr/>
        </p:nvCxnSpPr>
        <p:spPr>
          <a:xfrm>
            <a:off x="990600" y="3072665"/>
            <a:ext cx="0" cy="6795235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3" name="Google Shape;213;p13"/>
          <p:cNvCxnSpPr/>
          <p:nvPr/>
        </p:nvCxnSpPr>
        <p:spPr>
          <a:xfrm>
            <a:off x="7264005" y="3086100"/>
            <a:ext cx="0" cy="6795235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4" name="Google Shape;214;p13"/>
          <p:cNvCxnSpPr/>
          <p:nvPr/>
        </p:nvCxnSpPr>
        <p:spPr>
          <a:xfrm>
            <a:off x="990600" y="3086100"/>
            <a:ext cx="6273405" cy="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5" name="Google Shape;215;p13"/>
          <p:cNvCxnSpPr/>
          <p:nvPr/>
        </p:nvCxnSpPr>
        <p:spPr>
          <a:xfrm>
            <a:off x="990600" y="9854609"/>
            <a:ext cx="6273405" cy="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"/>
          <p:cNvSpPr txBox="1"/>
          <p:nvPr/>
        </p:nvSpPr>
        <p:spPr>
          <a:xfrm>
            <a:off x="1142999" y="1028700"/>
            <a:ext cx="10286996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ОГРАНИЧЕНИЯ</a:t>
            </a:r>
            <a:endParaRPr sz="1100" dirty="0"/>
          </a:p>
        </p:txBody>
      </p:sp>
      <p:pic>
        <p:nvPicPr>
          <p:cNvPr id="221" name="Google Shape;221;p14"/>
          <p:cNvPicPr preferRelativeResize="0"/>
          <p:nvPr/>
        </p:nvPicPr>
        <p:blipFill rotWithShape="1">
          <a:blip r:embed="rId3">
            <a:alphaModFix/>
          </a:blip>
          <a:srcRect r="55742"/>
          <a:stretch/>
        </p:blipFill>
        <p:spPr>
          <a:xfrm>
            <a:off x="15534869" y="952500"/>
            <a:ext cx="1724431" cy="19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3000" y="3086100"/>
            <a:ext cx="11780848" cy="66282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3" name="Google Shape;223;p14"/>
          <p:cNvCxnSpPr/>
          <p:nvPr/>
        </p:nvCxnSpPr>
        <p:spPr>
          <a:xfrm>
            <a:off x="6858000" y="3059374"/>
            <a:ext cx="0" cy="2922326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4" name="Google Shape;224;p14"/>
          <p:cNvCxnSpPr/>
          <p:nvPr/>
        </p:nvCxnSpPr>
        <p:spPr>
          <a:xfrm>
            <a:off x="13058945" y="3086100"/>
            <a:ext cx="0" cy="28956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5" name="Google Shape;225;p14"/>
          <p:cNvCxnSpPr/>
          <p:nvPr/>
        </p:nvCxnSpPr>
        <p:spPr>
          <a:xfrm>
            <a:off x="6858000" y="3072665"/>
            <a:ext cx="6273405" cy="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6" name="Google Shape;226;p14"/>
          <p:cNvCxnSpPr/>
          <p:nvPr/>
        </p:nvCxnSpPr>
        <p:spPr>
          <a:xfrm>
            <a:off x="6858000" y="5969295"/>
            <a:ext cx="6273405" cy="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7" name="Google Shape;227;p14"/>
          <p:cNvCxnSpPr/>
          <p:nvPr/>
        </p:nvCxnSpPr>
        <p:spPr>
          <a:xfrm>
            <a:off x="7010400" y="6195979"/>
            <a:ext cx="0" cy="3214721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8" name="Google Shape;228;p14"/>
          <p:cNvCxnSpPr/>
          <p:nvPr/>
        </p:nvCxnSpPr>
        <p:spPr>
          <a:xfrm>
            <a:off x="13211345" y="6222705"/>
            <a:ext cx="0" cy="3187995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9" name="Google Shape;229;p14"/>
          <p:cNvCxnSpPr/>
          <p:nvPr/>
        </p:nvCxnSpPr>
        <p:spPr>
          <a:xfrm>
            <a:off x="7010400" y="6209270"/>
            <a:ext cx="6273405" cy="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0" name="Google Shape;230;p14"/>
          <p:cNvCxnSpPr/>
          <p:nvPr/>
        </p:nvCxnSpPr>
        <p:spPr>
          <a:xfrm>
            <a:off x="7010400" y="9410700"/>
            <a:ext cx="6273405" cy="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5"/>
          <p:cNvSpPr txBox="1"/>
          <p:nvPr/>
        </p:nvSpPr>
        <p:spPr>
          <a:xfrm>
            <a:off x="1143000" y="1028700"/>
            <a:ext cx="171450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 OF PSEUDO-CLASS LABEL</a:t>
            </a:r>
            <a:endParaRPr sz="7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0" y="3009900"/>
            <a:ext cx="4881334" cy="1200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3000" y="6549741"/>
            <a:ext cx="2904418" cy="78924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5"/>
          <p:cNvSpPr txBox="1"/>
          <p:nvPr/>
        </p:nvSpPr>
        <p:spPr>
          <a:xfrm>
            <a:off x="1137138" y="7338985"/>
            <a:ext cx="9936053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Связывает каждый instance с элементом псевдо-класса.</a:t>
            </a:r>
            <a:b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32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количество элементов, </a:t>
            </a:r>
            <a:r>
              <a:rPr lang="ru-RU" sz="32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количество instances.</a:t>
            </a:r>
            <a:endParaRPr/>
          </a:p>
        </p:txBody>
      </p:sp>
      <p:sp>
        <p:nvSpPr>
          <p:cNvPr id="240" name="Google Shape;240;p15"/>
          <p:cNvSpPr txBox="1"/>
          <p:nvPr/>
        </p:nvSpPr>
        <p:spPr>
          <a:xfrm>
            <a:off x="1056307" y="4245398"/>
            <a:ext cx="11179599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Вектор, отражающий количество выбранных признаков.</a:t>
            </a:r>
            <a:b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S_i = 1 если i-ый признак выбран. Всего выбираем k признаков.</a:t>
            </a:r>
            <a:endParaRPr/>
          </a:p>
        </p:txBody>
      </p:sp>
      <p:pic>
        <p:nvPicPr>
          <p:cNvPr id="241" name="Google Shape;241;p15"/>
          <p:cNvPicPr preferRelativeResize="0"/>
          <p:nvPr/>
        </p:nvPicPr>
        <p:blipFill rotWithShape="1">
          <a:blip r:embed="rId5">
            <a:alphaModFix/>
          </a:blip>
          <a:srcRect r="55742"/>
          <a:stretch/>
        </p:blipFill>
        <p:spPr>
          <a:xfrm>
            <a:off x="15534869" y="952500"/>
            <a:ext cx="1724431" cy="19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6"/>
          <p:cNvSpPr txBox="1"/>
          <p:nvPr/>
        </p:nvSpPr>
        <p:spPr>
          <a:xfrm>
            <a:off x="1143000" y="1028700"/>
            <a:ext cx="171450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 OF PSEUDO-CLASS LABEL</a:t>
            </a:r>
            <a:endParaRPr sz="6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0" y="3009900"/>
            <a:ext cx="4881334" cy="1200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3000" y="4386494"/>
            <a:ext cx="2904418" cy="789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6"/>
          <p:cNvPicPr preferRelativeResize="0"/>
          <p:nvPr/>
        </p:nvPicPr>
        <p:blipFill rotWithShape="1">
          <a:blip r:embed="rId5">
            <a:alphaModFix/>
          </a:blip>
          <a:srcRect r="745"/>
          <a:stretch/>
        </p:blipFill>
        <p:spPr>
          <a:xfrm>
            <a:off x="1143000" y="7429500"/>
            <a:ext cx="7118350" cy="789244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6"/>
          <p:cNvSpPr txBox="1"/>
          <p:nvPr/>
        </p:nvSpPr>
        <p:spPr>
          <a:xfrm>
            <a:off x="1125415" y="6463990"/>
            <a:ext cx="827624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pseudo-class label indicator matrix</a:t>
            </a:r>
            <a:endParaRPr sz="4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0529" y="8445189"/>
            <a:ext cx="3847565" cy="789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6"/>
          <p:cNvPicPr preferRelativeResize="0"/>
          <p:nvPr/>
        </p:nvPicPr>
        <p:blipFill rotWithShape="1">
          <a:blip r:embed="rId7">
            <a:alphaModFix/>
          </a:blip>
          <a:srcRect r="55742"/>
          <a:stretch/>
        </p:blipFill>
        <p:spPr>
          <a:xfrm>
            <a:off x="15534869" y="952500"/>
            <a:ext cx="1724431" cy="19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7"/>
          <p:cNvSpPr txBox="1"/>
          <p:nvPr/>
        </p:nvSpPr>
        <p:spPr>
          <a:xfrm>
            <a:off x="1143000" y="1028700"/>
            <a:ext cx="171450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 OF PSEUDO-CLASS LABEL</a:t>
            </a:r>
            <a:endParaRPr sz="6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" name="Google Shape;26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0" y="3009900"/>
            <a:ext cx="4881334" cy="1200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3000" y="4386494"/>
            <a:ext cx="2904418" cy="789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7"/>
          <p:cNvPicPr preferRelativeResize="0"/>
          <p:nvPr/>
        </p:nvPicPr>
        <p:blipFill rotWithShape="1">
          <a:blip r:embed="rId5">
            <a:alphaModFix/>
          </a:blip>
          <a:srcRect r="745"/>
          <a:stretch/>
        </p:blipFill>
        <p:spPr>
          <a:xfrm>
            <a:off x="1143000" y="7429500"/>
            <a:ext cx="7118350" cy="78924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7"/>
          <p:cNvSpPr txBox="1"/>
          <p:nvPr/>
        </p:nvSpPr>
        <p:spPr>
          <a:xfrm>
            <a:off x="1125415" y="6463990"/>
            <a:ext cx="827624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pseudo-class label indicator matrix</a:t>
            </a:r>
            <a:endParaRPr sz="4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0529" y="8445189"/>
            <a:ext cx="3847565" cy="7892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Google Shape;265;p17"/>
          <p:cNvCxnSpPr/>
          <p:nvPr/>
        </p:nvCxnSpPr>
        <p:spPr>
          <a:xfrm>
            <a:off x="809455" y="6001260"/>
            <a:ext cx="0" cy="379044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6" name="Google Shape;266;p17"/>
          <p:cNvCxnSpPr/>
          <p:nvPr/>
        </p:nvCxnSpPr>
        <p:spPr>
          <a:xfrm>
            <a:off x="9677400" y="6032560"/>
            <a:ext cx="0" cy="375914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7" name="Google Shape;267;p17"/>
          <p:cNvCxnSpPr/>
          <p:nvPr/>
        </p:nvCxnSpPr>
        <p:spPr>
          <a:xfrm rot="10800000" flipH="1">
            <a:off x="809455" y="6001260"/>
            <a:ext cx="8867945" cy="13291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8" name="Google Shape;268;p17"/>
          <p:cNvCxnSpPr/>
          <p:nvPr/>
        </p:nvCxnSpPr>
        <p:spPr>
          <a:xfrm>
            <a:off x="809455" y="9791700"/>
            <a:ext cx="8867945" cy="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9" name="Google Shape;269;p17"/>
          <p:cNvSpPr txBox="1"/>
          <p:nvPr/>
        </p:nvSpPr>
        <p:spPr>
          <a:xfrm>
            <a:off x="11093451" y="7327961"/>
            <a:ext cx="6584939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Это и будет нашим таргетом!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Принадлежность каждого instance к одному label 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Google Shape;270;p17" descr="🎉 Эмодзи Хлопушка на Facebook 4.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692207" y="3223618"/>
            <a:ext cx="3428997" cy="3428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7"/>
          <p:cNvPicPr preferRelativeResize="0"/>
          <p:nvPr/>
        </p:nvPicPr>
        <p:blipFill rotWithShape="1">
          <a:blip r:embed="rId8">
            <a:alphaModFix/>
          </a:blip>
          <a:srcRect r="55742"/>
          <a:stretch/>
        </p:blipFill>
        <p:spPr>
          <a:xfrm>
            <a:off x="15534869" y="952500"/>
            <a:ext cx="1724431" cy="19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8"/>
          <p:cNvSpPr txBox="1"/>
          <p:nvPr/>
        </p:nvSpPr>
        <p:spPr>
          <a:xfrm>
            <a:off x="1143000" y="1028700"/>
            <a:ext cx="171450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DIMENSIONS FOR LINKED DATA</a:t>
            </a:r>
            <a:endParaRPr sz="6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8"/>
          <p:cNvSpPr txBox="1"/>
          <p:nvPr/>
        </p:nvSpPr>
        <p:spPr>
          <a:xfrm>
            <a:off x="1137138" y="3523533"/>
            <a:ext cx="6635262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Как определить взаимосвязь между </a:t>
            </a:r>
            <a:r>
              <a:rPr lang="ru-RU" sz="3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linked data </a:t>
            </a:r>
            <a:r>
              <a:rPr lang="ru-RU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 </a:t>
            </a:r>
            <a:r>
              <a:rPr lang="ru-RU" sz="3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attribute-value</a:t>
            </a:r>
            <a:r>
              <a:rPr lang="ru-RU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data?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" name="Google Shape;27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4738" y="3238500"/>
            <a:ext cx="8286377" cy="44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8"/>
          <p:cNvSpPr txBox="1"/>
          <p:nvPr/>
        </p:nvSpPr>
        <p:spPr>
          <a:xfrm>
            <a:off x="1137138" y="5802923"/>
            <a:ext cx="431239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Social Dimensions</a:t>
            </a:r>
            <a:endParaRPr sz="4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8"/>
          <p:cNvSpPr txBox="1"/>
          <p:nvPr/>
        </p:nvSpPr>
        <p:spPr>
          <a:xfrm>
            <a:off x="1160585" y="6572364"/>
            <a:ext cx="6307015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dimension extraction is a well-studied problem by social network analysis community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9"/>
          <p:cNvSpPr txBox="1"/>
          <p:nvPr/>
        </p:nvSpPr>
        <p:spPr>
          <a:xfrm>
            <a:off x="1143000" y="1028700"/>
            <a:ext cx="171450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DIMENSIONS FOR LINKED DATA</a:t>
            </a:r>
            <a:endParaRPr sz="6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9"/>
          <p:cNvSpPr txBox="1"/>
          <p:nvPr/>
        </p:nvSpPr>
        <p:spPr>
          <a:xfrm>
            <a:off x="1131277" y="7505700"/>
            <a:ext cx="110490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Instances</a:t>
            </a:r>
            <a:r>
              <a:rPr lang="ru-RU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ru-RU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6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different</a:t>
            </a:r>
            <a:r>
              <a:rPr lang="ru-RU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</a:t>
            </a:r>
            <a:r>
              <a:rPr lang="ru-RU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dimensions</a:t>
            </a:r>
            <a:r>
              <a:rPr lang="ru-RU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</a:t>
            </a:r>
            <a:r>
              <a:rPr lang="ru-RU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6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dissimilar</a:t>
            </a:r>
            <a:r>
              <a:rPr lang="ru-RU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while</a:t>
            </a:r>
            <a:r>
              <a:rPr lang="ru-RU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instances</a:t>
            </a:r>
            <a:r>
              <a:rPr lang="ru-RU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</a:t>
            </a:r>
            <a:r>
              <a:rPr lang="ru-RU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ru-RU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6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same</a:t>
            </a:r>
            <a:r>
              <a:rPr lang="ru-RU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</a:t>
            </a:r>
            <a:r>
              <a:rPr lang="ru-RU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dimension</a:t>
            </a:r>
            <a:r>
              <a:rPr lang="ru-RU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</a:t>
            </a:r>
            <a:r>
              <a:rPr lang="ru-RU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6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similar</a:t>
            </a:r>
            <a:r>
              <a:rPr lang="ru-RU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3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9" name="Google Shape;28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10600" y="4560400"/>
            <a:ext cx="6090138" cy="1166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3000" y="2781300"/>
            <a:ext cx="7007520" cy="4258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/>
        </p:nvSpPr>
        <p:spPr>
          <a:xfrm>
            <a:off x="1143000" y="1028700"/>
            <a:ext cx="716280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Мотивация</a:t>
            </a:r>
            <a:endParaRPr/>
          </a:p>
        </p:txBody>
      </p:sp>
      <p:pic>
        <p:nvPicPr>
          <p:cNvPr id="97" name="Google Shape;97;p2"/>
          <p:cNvPicPr preferRelativeResize="0"/>
          <p:nvPr/>
        </p:nvPicPr>
        <p:blipFill rotWithShape="1">
          <a:blip r:embed="rId3">
            <a:alphaModFix/>
          </a:blip>
          <a:srcRect r="55742"/>
          <a:stretch/>
        </p:blipFill>
        <p:spPr>
          <a:xfrm>
            <a:off x="15534869" y="1028700"/>
            <a:ext cx="1724431" cy="19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"/>
          <p:cNvSpPr txBox="1"/>
          <p:nvPr/>
        </p:nvSpPr>
        <p:spPr>
          <a:xfrm>
            <a:off x="1143000" y="3059679"/>
            <a:ext cx="16117855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rgbClr val="242438"/>
                </a:solidFill>
                <a:latin typeface="Roboto"/>
                <a:ea typeface="Roboto"/>
                <a:cs typeface="Roboto"/>
                <a:sym typeface="Roboto"/>
              </a:rPr>
              <a:t>И</a:t>
            </a:r>
            <a:r>
              <a:rPr lang="ru-RU" sz="4000" b="0" i="0" u="none" strike="noStrike">
                <a:solidFill>
                  <a:srgbClr val="242438"/>
                </a:solidFill>
                <a:latin typeface="Roboto"/>
                <a:ea typeface="Roboto"/>
                <a:cs typeface="Roboto"/>
                <a:sym typeface="Roboto"/>
              </a:rPr>
              <a:t>спользование социальных сетей позволяет получать массивные данные с беспрецедентной скоростью.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0" i="0" u="none" strike="noStrike">
              <a:solidFill>
                <a:srgbClr val="24243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200 million </a:t>
            </a:r>
            <a:r>
              <a:rPr lang="ru-RU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tweets are posted per day</a:t>
            </a:r>
            <a:r>
              <a:rPr lang="ru-RU" sz="4000">
                <a:solidFill>
                  <a:srgbClr val="242438"/>
                </a:solidFill>
                <a:latin typeface="Roboto"/>
                <a:ea typeface="Roboto"/>
                <a:cs typeface="Roboto"/>
                <a:sym typeface="Roboto"/>
              </a:rPr>
              <a:t> (2012) -&gt; </a:t>
            </a:r>
            <a:r>
              <a:rPr lang="ru-RU" sz="4000" u="sng">
                <a:solidFill>
                  <a:srgbClr val="242438"/>
                </a:solidFill>
                <a:latin typeface="Roboto"/>
                <a:ea typeface="Roboto"/>
                <a:cs typeface="Roboto"/>
                <a:sym typeface="Roboto"/>
              </a:rPr>
              <a:t>500 million </a:t>
            </a:r>
            <a:r>
              <a:rPr lang="ru-RU" sz="4000">
                <a:solidFill>
                  <a:srgbClr val="242438"/>
                </a:solidFill>
                <a:latin typeface="Roboto"/>
                <a:ea typeface="Roboto"/>
                <a:cs typeface="Roboto"/>
                <a:sym typeface="Roboto"/>
              </a:rPr>
              <a:t>(2021)</a:t>
            </a:r>
            <a:endParaRPr/>
          </a:p>
        </p:txBody>
      </p:sp>
      <p:pic>
        <p:nvPicPr>
          <p:cNvPr id="99" name="Google Shape;9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47800" y="6450637"/>
            <a:ext cx="2357312" cy="1938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91189" y="6418740"/>
            <a:ext cx="5105400" cy="213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597520" y="6424942"/>
            <a:ext cx="6389359" cy="1938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0"/>
          <p:cNvSpPr txBox="1"/>
          <p:nvPr/>
        </p:nvSpPr>
        <p:spPr>
          <a:xfrm>
            <a:off x="1143000" y="1028700"/>
            <a:ext cx="171450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 DISCRIMINANT ANALYSIS</a:t>
            </a:r>
            <a:endParaRPr sz="6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" name="Google Shape;29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0" y="2933700"/>
            <a:ext cx="7121281" cy="271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0"/>
          <p:cNvPicPr preferRelativeResize="0"/>
          <p:nvPr/>
        </p:nvPicPr>
        <p:blipFill rotWithShape="1">
          <a:blip r:embed="rId4">
            <a:alphaModFix amt="38000"/>
          </a:blip>
          <a:srcRect t="10414"/>
          <a:stretch/>
        </p:blipFill>
        <p:spPr>
          <a:xfrm>
            <a:off x="1297449" y="8163957"/>
            <a:ext cx="6124412" cy="635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3000" y="6929175"/>
            <a:ext cx="4996206" cy="1117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271;p17">
            <a:extLst>
              <a:ext uri="{FF2B5EF4-FFF2-40B4-BE49-F238E27FC236}">
                <a16:creationId xmlns:a16="http://schemas.microsoft.com/office/drawing/2014/main" id="{26C6BF67-45F9-453D-08AE-7A959A6A3C4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r="55742"/>
          <a:stretch/>
        </p:blipFill>
        <p:spPr>
          <a:xfrm>
            <a:off x="15534869" y="952500"/>
            <a:ext cx="1724431" cy="19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17 алгоритмов кластеризации, используемых в Data Science и Mining.">
            <a:extLst>
              <a:ext uri="{FF2B5EF4-FFF2-40B4-BE49-F238E27FC236}">
                <a16:creationId xmlns:a16="http://schemas.microsoft.com/office/drawing/2014/main" id="{72A66075-FABE-2E4A-0A05-FE1B250D0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935" y="4082596"/>
            <a:ext cx="9975721" cy="336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7AECB1-74D5-2852-78C9-BC574BF0B26D}"/>
              </a:ext>
            </a:extLst>
          </p:cNvPr>
          <p:cNvSpPr txBox="1"/>
          <p:nvPr/>
        </p:nvSpPr>
        <p:spPr>
          <a:xfrm>
            <a:off x="13231420" y="7682741"/>
            <a:ext cx="3905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Sourse</a:t>
            </a:r>
            <a:r>
              <a:rPr lang="en-US" dirty="0"/>
              <a:t> imagine: https://</a:t>
            </a:r>
            <a:r>
              <a:rPr lang="en-US" dirty="0" err="1"/>
              <a:t>skine.ru</a:t>
            </a:r>
            <a:r>
              <a:rPr lang="en-US" dirty="0"/>
              <a:t>/articles/61473/</a:t>
            </a:r>
            <a:endParaRPr lang="ru-RU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1"/>
          <p:cNvSpPr txBox="1"/>
          <p:nvPr/>
        </p:nvSpPr>
        <p:spPr>
          <a:xfrm>
            <a:off x="1143000" y="1028700"/>
            <a:ext cx="171450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200" b="1" dirty="0"/>
              <a:t>ОГРАНИЧЕНИЕ ИЗ </a:t>
            </a:r>
            <a:r>
              <a:rPr lang="en-US" sz="7200" b="1" dirty="0"/>
              <a:t>R</a:t>
            </a:r>
            <a:endParaRPr lang="en" sz="6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" name="Google Shape;307;p21"/>
          <p:cNvPicPr preferRelativeResize="0"/>
          <p:nvPr/>
        </p:nvPicPr>
        <p:blipFill rotWithShape="1">
          <a:blip r:embed="rId3">
            <a:alphaModFix/>
          </a:blip>
          <a:srcRect r="11123" b="-4504"/>
          <a:stretch/>
        </p:blipFill>
        <p:spPr>
          <a:xfrm>
            <a:off x="1143000" y="4038600"/>
            <a:ext cx="7016262" cy="2209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sp>
        <p:nvSpPr>
          <p:cNvPr id="308" name="Google Shape;308;p21"/>
          <p:cNvSpPr txBox="1"/>
          <p:nvPr/>
        </p:nvSpPr>
        <p:spPr>
          <a:xfrm>
            <a:off x="1143000" y="2425948"/>
            <a:ext cx="1274095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Максимизировать расстояние между </a:t>
            </a:r>
            <a:r>
              <a:rPr lang="en-US" sz="4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</a:t>
            </a:r>
            <a:r>
              <a:rPr lang="ru-RU" sz="4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dimensions</a:t>
            </a:r>
            <a:endParaRPr sz="4000" dirty="0"/>
          </a:p>
        </p:txBody>
      </p:sp>
      <p:pic>
        <p:nvPicPr>
          <p:cNvPr id="3" name="Google Shape;271;p17">
            <a:extLst>
              <a:ext uri="{FF2B5EF4-FFF2-40B4-BE49-F238E27FC236}">
                <a16:creationId xmlns:a16="http://schemas.microsoft.com/office/drawing/2014/main" id="{6553F1F6-80EB-961F-91B4-39A5A6667F4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55742"/>
          <a:stretch/>
        </p:blipFill>
        <p:spPr>
          <a:xfrm>
            <a:off x="15534869" y="952500"/>
            <a:ext cx="1724431" cy="19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00;p20">
            <a:extLst>
              <a:ext uri="{FF2B5EF4-FFF2-40B4-BE49-F238E27FC236}">
                <a16:creationId xmlns:a16="http://schemas.microsoft.com/office/drawing/2014/main" id="{3D83F657-ACA2-3C12-E849-F648BD22950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44188" b="-411"/>
          <a:stretch/>
        </p:blipFill>
        <p:spPr>
          <a:xfrm>
            <a:off x="9410456" y="3723494"/>
            <a:ext cx="6124413" cy="5611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3"/>
          <p:cNvSpPr txBox="1"/>
          <p:nvPr/>
        </p:nvSpPr>
        <p:spPr>
          <a:xfrm>
            <a:off x="1143000" y="1028700"/>
            <a:ext cx="171450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200" b="1" dirty="0"/>
              <a:t>ОГРАНИЧЕНИЕ ИЗ </a:t>
            </a:r>
            <a:r>
              <a:rPr lang="en-US" sz="7200" b="1" dirty="0"/>
              <a:t>X</a:t>
            </a:r>
            <a:endParaRPr sz="6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3"/>
          <p:cNvSpPr txBox="1"/>
          <p:nvPr/>
        </p:nvSpPr>
        <p:spPr>
          <a:xfrm>
            <a:off x="1143000" y="2539973"/>
            <a:ext cx="116586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Хотим чтобы </a:t>
            </a: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similar</a:t>
            </a:r>
            <a:r>
              <a:rPr lang="ru-RU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данные принадлежали к </a:t>
            </a: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similar label</a:t>
            </a:r>
            <a:endParaRPr sz="3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1" name="Google Shape;32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0" y="3464903"/>
            <a:ext cx="6964457" cy="1435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pic>
        <p:nvPicPr>
          <p:cNvPr id="322" name="Google Shape;322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3000" y="5185487"/>
            <a:ext cx="2530946" cy="710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3000" y="6379338"/>
            <a:ext cx="4583053" cy="723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43000" y="7181497"/>
            <a:ext cx="4305300" cy="143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3"/>
          <p:cNvSpPr txBox="1"/>
          <p:nvPr/>
        </p:nvSpPr>
        <p:spPr>
          <a:xfrm>
            <a:off x="4031407" y="5254743"/>
            <a:ext cx="2325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dirty="0" err="1">
                <a:latin typeface="Calibri"/>
                <a:ea typeface="Calibri"/>
                <a:cs typeface="Calibri"/>
                <a:sym typeface="Calibri"/>
              </a:rPr>
              <a:t>laplacian</a:t>
            </a:r>
            <a:r>
              <a:rPr lang="ru-RU" sz="2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500" dirty="0" err="1">
                <a:latin typeface="Calibri"/>
                <a:ea typeface="Calibri"/>
                <a:cs typeface="Calibri"/>
                <a:sym typeface="Calibri"/>
              </a:rPr>
              <a:t>matrix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3"/>
          <p:cNvSpPr txBox="1"/>
          <p:nvPr/>
        </p:nvSpPr>
        <p:spPr>
          <a:xfrm>
            <a:off x="6045851" y="6357444"/>
            <a:ext cx="2325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dirty="0" err="1">
                <a:latin typeface="Calibri"/>
                <a:ea typeface="Calibri"/>
                <a:cs typeface="Calibri"/>
                <a:sym typeface="Calibri"/>
              </a:rPr>
              <a:t>diagonal</a:t>
            </a:r>
            <a:r>
              <a:rPr lang="ru-RU" sz="2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500" dirty="0" err="1">
                <a:latin typeface="Calibri"/>
                <a:ea typeface="Calibri"/>
                <a:cs typeface="Calibri"/>
                <a:sym typeface="Calibri"/>
              </a:rPr>
              <a:t>matrix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3"/>
          <p:cNvSpPr txBox="1"/>
          <p:nvPr/>
        </p:nvSpPr>
        <p:spPr>
          <a:xfrm>
            <a:off x="5954807" y="7580033"/>
            <a:ext cx="43053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dirty="0" err="1">
                <a:latin typeface="Calibri"/>
                <a:ea typeface="Calibri"/>
                <a:cs typeface="Calibri"/>
                <a:sym typeface="Calibri"/>
              </a:rPr>
              <a:t>matrix</a:t>
            </a:r>
            <a:r>
              <a:rPr lang="ru-RU" sz="2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500" dirty="0" err="1">
                <a:latin typeface="Calibri"/>
                <a:ea typeface="Calibri"/>
                <a:cs typeface="Calibri"/>
                <a:sym typeface="Calibri"/>
              </a:rPr>
              <a:t>based</a:t>
            </a:r>
            <a:r>
              <a:rPr lang="ru-RU" sz="2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500" dirty="0" err="1"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ru-RU" sz="2500" dirty="0">
                <a:latin typeface="Calibri"/>
                <a:ea typeface="Calibri"/>
                <a:cs typeface="Calibri"/>
                <a:sym typeface="Calibri"/>
              </a:rPr>
              <a:t> X, </a:t>
            </a:r>
            <a:br>
              <a:rPr lang="ru-RU" sz="2500" dirty="0">
                <a:latin typeface="Calibri"/>
                <a:ea typeface="Calibri"/>
                <a:cs typeface="Calibri"/>
                <a:sym typeface="Calibri"/>
              </a:rPr>
            </a:br>
            <a:r>
              <a:rPr lang="ru-RU" sz="2500" dirty="0" err="1">
                <a:latin typeface="Calibri"/>
                <a:ea typeface="Calibri"/>
                <a:cs typeface="Calibri"/>
                <a:sym typeface="Calibri"/>
              </a:rPr>
              <a:t>obtained</a:t>
            </a:r>
            <a:r>
              <a:rPr lang="ru-RU" sz="2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500" dirty="0" err="1">
                <a:latin typeface="Calibri"/>
                <a:ea typeface="Calibri"/>
                <a:cs typeface="Calibri"/>
                <a:sym typeface="Calibri"/>
              </a:rPr>
              <a:t>through</a:t>
            </a:r>
            <a:r>
              <a:rPr lang="ru-RU" sz="2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500" dirty="0" err="1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ru-RU" sz="2500" dirty="0">
                <a:latin typeface="Calibri"/>
                <a:ea typeface="Calibri"/>
                <a:cs typeface="Calibri"/>
                <a:sym typeface="Calibri"/>
              </a:rPr>
              <a:t> RBF </a:t>
            </a:r>
            <a:r>
              <a:rPr lang="ru-RU" sz="2500" dirty="0" err="1">
                <a:latin typeface="Calibri"/>
                <a:ea typeface="Calibri"/>
                <a:cs typeface="Calibri"/>
                <a:sym typeface="Calibri"/>
              </a:rPr>
              <a:t>kernel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271;p17">
            <a:extLst>
              <a:ext uri="{FF2B5EF4-FFF2-40B4-BE49-F238E27FC236}">
                <a16:creationId xmlns:a16="http://schemas.microsoft.com/office/drawing/2014/main" id="{6EDD7CD7-5FB5-5368-D4A3-FA77D7434D5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r="55742"/>
          <a:stretch/>
        </p:blipFill>
        <p:spPr>
          <a:xfrm>
            <a:off x="15534869" y="952500"/>
            <a:ext cx="1724431" cy="19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Fusing Social Media Cues: Data annotation and data labeling | by Aleksandra  Hadzic | DataDrivenInvestor">
            <a:extLst>
              <a:ext uri="{FF2B5EF4-FFF2-40B4-BE49-F238E27FC236}">
                <a16:creationId xmlns:a16="http://schemas.microsoft.com/office/drawing/2014/main" id="{639F41F8-3C66-EB1C-0611-0278F7AA7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712" y="3857346"/>
            <a:ext cx="11139190" cy="556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8650" y="5433275"/>
            <a:ext cx="11869883" cy="28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4"/>
          <p:cNvSpPr txBox="1"/>
          <p:nvPr/>
        </p:nvSpPr>
        <p:spPr>
          <a:xfrm>
            <a:off x="1168650" y="4080198"/>
            <a:ext cx="39102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Это ограничения из </a:t>
            </a:r>
            <a:r>
              <a:rPr lang="en" sz="3200" dirty="0">
                <a:solidFill>
                  <a:srgbClr val="00B0F0"/>
                </a:solidFill>
              </a:rPr>
              <a:t>attribute-value</a:t>
            </a:r>
            <a:endParaRPr sz="3200" dirty="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4"/>
          <p:cNvSpPr txBox="1"/>
          <p:nvPr/>
        </p:nvSpPr>
        <p:spPr>
          <a:xfrm>
            <a:off x="1168650" y="2305387"/>
            <a:ext cx="1236480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Linked Unsupervised Feature Selection</a:t>
            </a:r>
            <a:endParaRPr sz="35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4"/>
          <p:cNvSpPr txBox="1"/>
          <p:nvPr/>
        </p:nvSpPr>
        <p:spPr>
          <a:xfrm>
            <a:off x="1143000" y="1028700"/>
            <a:ext cx="17145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ПОСТАНОВКА ЗАДАЧИ</a:t>
            </a:r>
            <a:endParaRPr sz="7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271;p17">
            <a:extLst>
              <a:ext uri="{FF2B5EF4-FFF2-40B4-BE49-F238E27FC236}">
                <a16:creationId xmlns:a16="http://schemas.microsoft.com/office/drawing/2014/main" id="{4BD43C31-BC7F-7813-AD14-9087830BA08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55742"/>
          <a:stretch/>
        </p:blipFill>
        <p:spPr>
          <a:xfrm>
            <a:off x="15534869" y="952500"/>
            <a:ext cx="1724431" cy="1905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Google Shape;223;p14">
            <a:extLst>
              <a:ext uri="{FF2B5EF4-FFF2-40B4-BE49-F238E27FC236}">
                <a16:creationId xmlns:a16="http://schemas.microsoft.com/office/drawing/2014/main" id="{544385E3-F61F-E212-E1B6-C344C484470F}"/>
              </a:ext>
            </a:extLst>
          </p:cNvPr>
          <p:cNvCxnSpPr>
            <a:cxnSpLocks/>
          </p:cNvCxnSpPr>
          <p:nvPr/>
        </p:nvCxnSpPr>
        <p:spPr>
          <a:xfrm flipH="1">
            <a:off x="2371061" y="6364472"/>
            <a:ext cx="3413051" cy="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245103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8650" y="5433275"/>
            <a:ext cx="11869883" cy="28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4"/>
          <p:cNvSpPr txBox="1"/>
          <p:nvPr/>
        </p:nvSpPr>
        <p:spPr>
          <a:xfrm>
            <a:off x="5730949" y="4798374"/>
            <a:ext cx="6112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Social </a:t>
            </a:r>
            <a:r>
              <a:rPr lang="ru-RU" sz="32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demention</a:t>
            </a:r>
            <a:r>
              <a:rPr lang="ru-RU" sz="32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2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relularization</a:t>
            </a:r>
            <a:r>
              <a:rPr lang="ru-RU" sz="32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ru-RU" sz="32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ru-RU" sz="32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3200" dirty="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4"/>
          <p:cNvSpPr txBox="1"/>
          <p:nvPr/>
        </p:nvSpPr>
        <p:spPr>
          <a:xfrm>
            <a:off x="1168650" y="2305387"/>
            <a:ext cx="1236480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Linked Unsupervised Feature Selection</a:t>
            </a:r>
            <a:endParaRPr sz="35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4"/>
          <p:cNvSpPr txBox="1"/>
          <p:nvPr/>
        </p:nvSpPr>
        <p:spPr>
          <a:xfrm>
            <a:off x="1143000" y="1028700"/>
            <a:ext cx="17145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ПОСТАНОВКА ЗАДАЧИ</a:t>
            </a:r>
            <a:endParaRPr sz="7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271;p17">
            <a:extLst>
              <a:ext uri="{FF2B5EF4-FFF2-40B4-BE49-F238E27FC236}">
                <a16:creationId xmlns:a16="http://schemas.microsoft.com/office/drawing/2014/main" id="{4BD43C31-BC7F-7813-AD14-9087830BA08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55742"/>
          <a:stretch/>
        </p:blipFill>
        <p:spPr>
          <a:xfrm>
            <a:off x="15534869" y="952500"/>
            <a:ext cx="1724431" cy="1905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Google Shape;223;p14">
            <a:extLst>
              <a:ext uri="{FF2B5EF4-FFF2-40B4-BE49-F238E27FC236}">
                <a16:creationId xmlns:a16="http://schemas.microsoft.com/office/drawing/2014/main" id="{4C125EF1-B847-C744-6AC3-CC37FA617611}"/>
              </a:ext>
            </a:extLst>
          </p:cNvPr>
          <p:cNvCxnSpPr>
            <a:cxnSpLocks/>
          </p:cNvCxnSpPr>
          <p:nvPr/>
        </p:nvCxnSpPr>
        <p:spPr>
          <a:xfrm flipH="1">
            <a:off x="5730949" y="6321942"/>
            <a:ext cx="3413051" cy="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8650" y="5433275"/>
            <a:ext cx="11869883" cy="28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4"/>
          <p:cNvSpPr txBox="1"/>
          <p:nvPr/>
        </p:nvSpPr>
        <p:spPr>
          <a:xfrm>
            <a:off x="9464669" y="6534870"/>
            <a:ext cx="6070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Это вектор выбранных признаков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337" name="Google Shape;337;p24"/>
          <p:cNvSpPr txBox="1"/>
          <p:nvPr/>
        </p:nvSpPr>
        <p:spPr>
          <a:xfrm>
            <a:off x="1168650" y="2305387"/>
            <a:ext cx="1236480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Linked Unsupervised Feature Selection</a:t>
            </a:r>
            <a:endParaRPr sz="35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4"/>
          <p:cNvSpPr txBox="1"/>
          <p:nvPr/>
        </p:nvSpPr>
        <p:spPr>
          <a:xfrm>
            <a:off x="1143000" y="1028700"/>
            <a:ext cx="17145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ПОСТАНОВКА ЗАДАЧИ</a:t>
            </a:r>
            <a:endParaRPr sz="7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271;p17">
            <a:extLst>
              <a:ext uri="{FF2B5EF4-FFF2-40B4-BE49-F238E27FC236}">
                <a16:creationId xmlns:a16="http://schemas.microsoft.com/office/drawing/2014/main" id="{4BD43C31-BC7F-7813-AD14-9087830BA08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55742"/>
          <a:stretch/>
        </p:blipFill>
        <p:spPr>
          <a:xfrm>
            <a:off x="15534869" y="952500"/>
            <a:ext cx="1724431" cy="1905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Google Shape;223;p14">
            <a:extLst>
              <a:ext uri="{FF2B5EF4-FFF2-40B4-BE49-F238E27FC236}">
                <a16:creationId xmlns:a16="http://schemas.microsoft.com/office/drawing/2014/main" id="{4C125EF1-B847-C744-6AC3-CC37FA617611}"/>
              </a:ext>
            </a:extLst>
          </p:cNvPr>
          <p:cNvCxnSpPr>
            <a:cxnSpLocks/>
          </p:cNvCxnSpPr>
          <p:nvPr/>
        </p:nvCxnSpPr>
        <p:spPr>
          <a:xfrm flipH="1">
            <a:off x="3774559" y="7385198"/>
            <a:ext cx="5369441" cy="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321597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8650" y="5433275"/>
            <a:ext cx="11869883" cy="28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4"/>
          <p:cNvSpPr txBox="1"/>
          <p:nvPr/>
        </p:nvSpPr>
        <p:spPr>
          <a:xfrm>
            <a:off x="6492903" y="8486535"/>
            <a:ext cx="6578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Это принадлежность </a:t>
            </a:r>
            <a:r>
              <a:rPr lang="ru-RU" sz="32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instance</a:t>
            </a:r>
            <a:r>
              <a:rPr lang="ru-RU" sz="32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к </a:t>
            </a:r>
            <a:r>
              <a:rPr lang="ru-RU" sz="32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lable</a:t>
            </a:r>
            <a:r>
              <a:rPr lang="ru-RU" sz="32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200" dirty="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4"/>
          <p:cNvSpPr txBox="1"/>
          <p:nvPr/>
        </p:nvSpPr>
        <p:spPr>
          <a:xfrm>
            <a:off x="1168650" y="2305387"/>
            <a:ext cx="1236480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Linked Unsupervised Feature Selection</a:t>
            </a:r>
            <a:endParaRPr sz="35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4"/>
          <p:cNvSpPr txBox="1"/>
          <p:nvPr/>
        </p:nvSpPr>
        <p:spPr>
          <a:xfrm>
            <a:off x="1143000" y="1028700"/>
            <a:ext cx="171450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ПОСТАНОВКА ЗАДАЧИ</a:t>
            </a:r>
            <a:endParaRPr sz="6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271;p17">
            <a:extLst>
              <a:ext uri="{FF2B5EF4-FFF2-40B4-BE49-F238E27FC236}">
                <a16:creationId xmlns:a16="http://schemas.microsoft.com/office/drawing/2014/main" id="{4BD43C31-BC7F-7813-AD14-9087830BA08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55742"/>
          <a:stretch/>
        </p:blipFill>
        <p:spPr>
          <a:xfrm>
            <a:off x="15534869" y="952500"/>
            <a:ext cx="1724431" cy="1905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Google Shape;223;p14">
            <a:extLst>
              <a:ext uri="{FF2B5EF4-FFF2-40B4-BE49-F238E27FC236}">
                <a16:creationId xmlns:a16="http://schemas.microsoft.com/office/drawing/2014/main" id="{4C125EF1-B847-C744-6AC3-CC37FA617611}"/>
              </a:ext>
            </a:extLst>
          </p:cNvPr>
          <p:cNvCxnSpPr>
            <a:cxnSpLocks/>
          </p:cNvCxnSpPr>
          <p:nvPr/>
        </p:nvCxnSpPr>
        <p:spPr>
          <a:xfrm flipH="1">
            <a:off x="4412512" y="8271725"/>
            <a:ext cx="5369441" cy="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092748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4"/>
          <p:cNvSpPr txBox="1"/>
          <p:nvPr/>
        </p:nvSpPr>
        <p:spPr>
          <a:xfrm>
            <a:off x="806117" y="2051151"/>
            <a:ext cx="14143259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Но эта задача слишком сложная, поэтому  упросим ее, добавим </a:t>
            </a:r>
            <a:r>
              <a:rPr lang="en" sz="5400" u="sng" dirty="0"/>
              <a:t>relaxation methods</a:t>
            </a:r>
            <a:endParaRPr sz="5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271;p17">
            <a:extLst>
              <a:ext uri="{FF2B5EF4-FFF2-40B4-BE49-F238E27FC236}">
                <a16:creationId xmlns:a16="http://schemas.microsoft.com/office/drawing/2014/main" id="{4BD43C31-BC7F-7813-AD14-9087830BA08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55742"/>
          <a:stretch/>
        </p:blipFill>
        <p:spPr>
          <a:xfrm>
            <a:off x="15534869" y="952500"/>
            <a:ext cx="1724431" cy="19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32;p24">
            <a:extLst>
              <a:ext uri="{FF2B5EF4-FFF2-40B4-BE49-F238E27FC236}">
                <a16:creationId xmlns:a16="http://schemas.microsoft.com/office/drawing/2014/main" id="{CCA764E7-6FB9-2893-0345-1AF2E0C83490}"/>
              </a:ext>
            </a:extLst>
          </p:cNvPr>
          <p:cNvPicPr preferRelativeResize="0"/>
          <p:nvPr/>
        </p:nvPicPr>
        <p:blipFill rotWithShape="1">
          <a:blip r:embed="rId4">
            <a:alphaModFix amt="35000"/>
          </a:blip>
          <a:srcRect/>
          <a:stretch/>
        </p:blipFill>
        <p:spPr>
          <a:xfrm>
            <a:off x="806117" y="5143500"/>
            <a:ext cx="11869883" cy="2838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70474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57" y="5049713"/>
            <a:ext cx="7162800" cy="2209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44000" y="4921482"/>
            <a:ext cx="8758604" cy="218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5"/>
          <p:cNvSpPr txBox="1"/>
          <p:nvPr/>
        </p:nvSpPr>
        <p:spPr>
          <a:xfrm>
            <a:off x="8492340" y="5888296"/>
            <a:ext cx="122020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n-US" sz="36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endParaRPr dirty="0"/>
          </a:p>
        </p:txBody>
      </p:sp>
      <p:sp>
        <p:nvSpPr>
          <p:cNvPr id="347" name="Google Shape;347;p25"/>
          <p:cNvSpPr txBox="1"/>
          <p:nvPr/>
        </p:nvSpPr>
        <p:spPr>
          <a:xfrm>
            <a:off x="1142996" y="2381700"/>
            <a:ext cx="6091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dimension regularization</a:t>
            </a:r>
            <a:endParaRPr/>
          </a:p>
        </p:txBody>
      </p:sp>
      <p:pic>
        <p:nvPicPr>
          <p:cNvPr id="348" name="Google Shape;34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51081" y="2287820"/>
            <a:ext cx="3902725" cy="8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70088" y="3257670"/>
            <a:ext cx="4931601" cy="5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5"/>
          <p:cNvSpPr txBox="1"/>
          <p:nvPr/>
        </p:nvSpPr>
        <p:spPr>
          <a:xfrm>
            <a:off x="10051279" y="3234625"/>
            <a:ext cx="20571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because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" name="Google Shape;351;p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873526" y="3285257"/>
            <a:ext cx="2393950" cy="52963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5"/>
          <p:cNvSpPr txBox="1"/>
          <p:nvPr/>
        </p:nvSpPr>
        <p:spPr>
          <a:xfrm>
            <a:off x="1143000" y="1028700"/>
            <a:ext cx="17145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RELAXATION</a:t>
            </a:r>
            <a:endParaRPr sz="7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25"/>
          <p:cNvSpPr txBox="1"/>
          <p:nvPr/>
        </p:nvSpPr>
        <p:spPr>
          <a:xfrm>
            <a:off x="1143000" y="3180600"/>
            <a:ext cx="3827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be rewritten as</a:t>
            </a:r>
            <a:endParaRPr/>
          </a:p>
        </p:txBody>
      </p:sp>
      <p:cxnSp>
        <p:nvCxnSpPr>
          <p:cNvPr id="2" name="Google Shape;223;p14">
            <a:extLst>
              <a:ext uri="{FF2B5EF4-FFF2-40B4-BE49-F238E27FC236}">
                <a16:creationId xmlns:a16="http://schemas.microsoft.com/office/drawing/2014/main" id="{CD866B48-2D08-D3E4-4562-A49CBA14B88A}"/>
              </a:ext>
            </a:extLst>
          </p:cNvPr>
          <p:cNvCxnSpPr>
            <a:cxnSpLocks/>
          </p:cNvCxnSpPr>
          <p:nvPr/>
        </p:nvCxnSpPr>
        <p:spPr>
          <a:xfrm flipH="1">
            <a:off x="4568457" y="5804972"/>
            <a:ext cx="2701948" cy="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" name="Google Shape;223;p14">
            <a:extLst>
              <a:ext uri="{FF2B5EF4-FFF2-40B4-BE49-F238E27FC236}">
                <a16:creationId xmlns:a16="http://schemas.microsoft.com/office/drawing/2014/main" id="{D7ED3953-5021-0329-98A2-A707447CB14B}"/>
              </a:ext>
            </a:extLst>
          </p:cNvPr>
          <p:cNvCxnSpPr>
            <a:cxnSpLocks/>
          </p:cNvCxnSpPr>
          <p:nvPr/>
        </p:nvCxnSpPr>
        <p:spPr>
          <a:xfrm flipH="1">
            <a:off x="11873526" y="5765581"/>
            <a:ext cx="3990251" cy="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" name="Google Shape;223;p14">
            <a:extLst>
              <a:ext uri="{FF2B5EF4-FFF2-40B4-BE49-F238E27FC236}">
                <a16:creationId xmlns:a16="http://schemas.microsoft.com/office/drawing/2014/main" id="{8513853A-E838-26DE-EB39-21003580830D}"/>
              </a:ext>
            </a:extLst>
          </p:cNvPr>
          <p:cNvCxnSpPr>
            <a:cxnSpLocks/>
          </p:cNvCxnSpPr>
          <p:nvPr/>
        </p:nvCxnSpPr>
        <p:spPr>
          <a:xfrm flipH="1">
            <a:off x="3348251" y="7258801"/>
            <a:ext cx="4519842" cy="0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" name="Google Shape;223;p14">
            <a:extLst>
              <a:ext uri="{FF2B5EF4-FFF2-40B4-BE49-F238E27FC236}">
                <a16:creationId xmlns:a16="http://schemas.microsoft.com/office/drawing/2014/main" id="{CF558879-5628-7071-7E70-56E937C0599F}"/>
              </a:ext>
            </a:extLst>
          </p:cNvPr>
          <p:cNvCxnSpPr>
            <a:cxnSpLocks/>
          </p:cNvCxnSpPr>
          <p:nvPr/>
        </p:nvCxnSpPr>
        <p:spPr>
          <a:xfrm flipH="1">
            <a:off x="11481561" y="7105882"/>
            <a:ext cx="1766607" cy="0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" name="Google Shape;271;p17">
            <a:extLst>
              <a:ext uri="{FF2B5EF4-FFF2-40B4-BE49-F238E27FC236}">
                <a16:creationId xmlns:a16="http://schemas.microsoft.com/office/drawing/2014/main" id="{26331EDD-D843-42A9-A7C2-0818AC841B6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r="55742"/>
          <a:stretch/>
        </p:blipFill>
        <p:spPr>
          <a:xfrm>
            <a:off x="15534869" y="952500"/>
            <a:ext cx="1724431" cy="19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6"/>
          <p:cNvSpPr txBox="1"/>
          <p:nvPr/>
        </p:nvSpPr>
        <p:spPr>
          <a:xfrm>
            <a:off x="1143000" y="1409700"/>
            <a:ext cx="11373000" cy="172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SECOND RELAXATION</a:t>
            </a:r>
            <a:endParaRPr sz="6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26"/>
          <p:cNvSpPr txBox="1"/>
          <p:nvPr/>
        </p:nvSpPr>
        <p:spPr>
          <a:xfrm>
            <a:off x="1143000" y="2781925"/>
            <a:ext cx="93726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Since </a:t>
            </a:r>
            <a:r>
              <a:rPr lang="ru-RU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a binary vector and </a:t>
            </a:r>
            <a:r>
              <a:rPr lang="ru-RU" sz="32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 − k</a:t>
            </a: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rows of the </a:t>
            </a:r>
            <a:r>
              <a:rPr lang="ru-RU" sz="32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</a:t>
            </a: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ru-RU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are all zeros, </a:t>
            </a:r>
            <a:r>
              <a:rPr lang="ru-RU" sz="32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</a:t>
            </a: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ru-RU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ru-RU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a matrix where the elements of many rows are all zeros.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absorb the </a:t>
            </a:r>
            <a:r>
              <a:rPr lang="ru-RU" sz="32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</a:t>
            </a: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ru-RU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into </a:t>
            </a:r>
            <a:r>
              <a:rPr lang="ru-RU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ru-RU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ru-RU" sz="32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</a:t>
            </a: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ru-RU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ru-RU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</a:t>
            </a:r>
            <a:r>
              <a:rPr lang="ru-RU" sz="32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ℓ</a:t>
            </a:r>
            <a:r>
              <a:rPr lang="ru-RU" sz="3200" i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2,1</a:t>
            </a: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norm on </a:t>
            </a:r>
            <a:r>
              <a:rPr lang="ru-RU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0" name="Google Shape;36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0" y="5814162"/>
            <a:ext cx="6813424" cy="224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40875" y="5710384"/>
            <a:ext cx="8542260" cy="66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50488" y="7259900"/>
            <a:ext cx="7923026" cy="159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271;p17">
            <a:extLst>
              <a:ext uri="{FF2B5EF4-FFF2-40B4-BE49-F238E27FC236}">
                <a16:creationId xmlns:a16="http://schemas.microsoft.com/office/drawing/2014/main" id="{F0D5AC25-7B64-B186-EECD-9C4436587FA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r="55742"/>
          <a:stretch/>
        </p:blipFill>
        <p:spPr>
          <a:xfrm>
            <a:off x="15534869" y="952500"/>
            <a:ext cx="1724431" cy="19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/>
          <p:nvPr/>
        </p:nvSpPr>
        <p:spPr>
          <a:xfrm>
            <a:off x="1143000" y="1028700"/>
            <a:ext cx="716280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Мотивация</a:t>
            </a:r>
            <a:endParaRPr/>
          </a:p>
        </p:txBody>
      </p:sp>
      <p:pic>
        <p:nvPicPr>
          <p:cNvPr id="108" name="Google Shape;108;p3"/>
          <p:cNvPicPr preferRelativeResize="0"/>
          <p:nvPr/>
        </p:nvPicPr>
        <p:blipFill rotWithShape="1">
          <a:blip r:embed="rId3">
            <a:alphaModFix/>
          </a:blip>
          <a:srcRect r="55742"/>
          <a:stretch/>
        </p:blipFill>
        <p:spPr>
          <a:xfrm>
            <a:off x="15534869" y="1028700"/>
            <a:ext cx="1724431" cy="19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3"/>
          <p:cNvSpPr txBox="1"/>
          <p:nvPr/>
        </p:nvSpPr>
        <p:spPr>
          <a:xfrm rot="-2729896">
            <a:off x="1012211" y="3890067"/>
            <a:ext cx="38824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↘</a:t>
            </a:r>
            <a:endParaRPr/>
          </a:p>
        </p:txBody>
      </p:sp>
      <p:sp>
        <p:nvSpPr>
          <p:cNvPr id="110" name="Google Shape;110;p3"/>
          <p:cNvSpPr txBox="1"/>
          <p:nvPr/>
        </p:nvSpPr>
        <p:spPr>
          <a:xfrm>
            <a:off x="2117767" y="3543300"/>
            <a:ext cx="6248398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Большие данные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 которых много шума</a:t>
            </a:r>
            <a:endParaRPr/>
          </a:p>
        </p:txBody>
      </p:sp>
      <p:sp>
        <p:nvSpPr>
          <p:cNvPr id="111" name="Google Shape;111;p3"/>
          <p:cNvSpPr txBox="1"/>
          <p:nvPr/>
        </p:nvSpPr>
        <p:spPr>
          <a:xfrm>
            <a:off x="2117767" y="5292407"/>
            <a:ext cx="653736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Проклятие размерности</a:t>
            </a:r>
            <a:endParaRPr/>
          </a:p>
        </p:txBody>
      </p:sp>
      <p:sp>
        <p:nvSpPr>
          <p:cNvPr id="112" name="Google Shape;112;p3"/>
          <p:cNvSpPr txBox="1"/>
          <p:nvPr/>
        </p:nvSpPr>
        <p:spPr>
          <a:xfrm rot="-2729896">
            <a:off x="1012211" y="5379639"/>
            <a:ext cx="38824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↘</a:t>
            </a:r>
            <a:endParaRPr/>
          </a:p>
        </p:txBody>
      </p:sp>
      <p:pic>
        <p:nvPicPr>
          <p:cNvPr id="113" name="Google Shape;113;p3" descr="Feature dimensionality versus classifier performa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44000" y="3543300"/>
            <a:ext cx="7344183" cy="4694517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"/>
          <p:cNvSpPr txBox="1"/>
          <p:nvPr/>
        </p:nvSpPr>
        <p:spPr>
          <a:xfrm>
            <a:off x="8975767" y="8529002"/>
            <a:ext cx="875040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Sourse: https://www.visiondummy.com/2014/04/curse-dimensionality-affect-classification/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6"/>
          <p:cNvSpPr txBox="1"/>
          <p:nvPr/>
        </p:nvSpPr>
        <p:spPr>
          <a:xfrm>
            <a:off x="1143000" y="1409700"/>
            <a:ext cx="113730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SECOND RELAXATION</a:t>
            </a:r>
            <a:endParaRPr sz="7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26"/>
          <p:cNvSpPr txBox="1"/>
          <p:nvPr/>
        </p:nvSpPr>
        <p:spPr>
          <a:xfrm>
            <a:off x="1143000" y="2781925"/>
            <a:ext cx="93726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Как мы это сделали: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0" name="Google Shape;36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28011" y="4388807"/>
            <a:ext cx="6813424" cy="224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271;p17">
            <a:extLst>
              <a:ext uri="{FF2B5EF4-FFF2-40B4-BE49-F238E27FC236}">
                <a16:creationId xmlns:a16="http://schemas.microsoft.com/office/drawing/2014/main" id="{F0D5AC25-7B64-B186-EECD-9C4436587FA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55742"/>
          <a:stretch/>
        </p:blipFill>
        <p:spPr>
          <a:xfrm>
            <a:off x="15534869" y="952500"/>
            <a:ext cx="1724431" cy="19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44;p25">
            <a:extLst>
              <a:ext uri="{FF2B5EF4-FFF2-40B4-BE49-F238E27FC236}">
                <a16:creationId xmlns:a16="http://schemas.microsoft.com/office/drawing/2014/main" id="{F418BD48-943A-AD44-4742-7A4F77BE305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r="13762" b="-15802"/>
          <a:stretch/>
        </p:blipFill>
        <p:spPr>
          <a:xfrm>
            <a:off x="969406" y="4331481"/>
            <a:ext cx="7553261" cy="25295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oogle Shape;223;p14">
            <a:extLst>
              <a:ext uri="{FF2B5EF4-FFF2-40B4-BE49-F238E27FC236}">
                <a16:creationId xmlns:a16="http://schemas.microsoft.com/office/drawing/2014/main" id="{C58196D4-CE5A-96CC-621C-AF88349A635C}"/>
              </a:ext>
            </a:extLst>
          </p:cNvPr>
          <p:cNvCxnSpPr>
            <a:cxnSpLocks/>
          </p:cNvCxnSpPr>
          <p:nvPr/>
        </p:nvCxnSpPr>
        <p:spPr>
          <a:xfrm flipH="1">
            <a:off x="2430049" y="5084232"/>
            <a:ext cx="382624" cy="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" name="Google Shape;223;p14">
            <a:extLst>
              <a:ext uri="{FF2B5EF4-FFF2-40B4-BE49-F238E27FC236}">
                <a16:creationId xmlns:a16="http://schemas.microsoft.com/office/drawing/2014/main" id="{2389F12E-090B-B55A-59D1-400972477C55}"/>
              </a:ext>
            </a:extLst>
          </p:cNvPr>
          <p:cNvCxnSpPr>
            <a:cxnSpLocks/>
          </p:cNvCxnSpPr>
          <p:nvPr/>
        </p:nvCxnSpPr>
        <p:spPr>
          <a:xfrm flipH="1">
            <a:off x="3111259" y="5092036"/>
            <a:ext cx="382624" cy="0"/>
          </a:xfrm>
          <a:prstGeom prst="straightConnector1">
            <a:avLst/>
          </a:prstGeom>
          <a:noFill/>
          <a:ln w="5715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" name="Google Shape;223;p14">
            <a:extLst>
              <a:ext uri="{FF2B5EF4-FFF2-40B4-BE49-F238E27FC236}">
                <a16:creationId xmlns:a16="http://schemas.microsoft.com/office/drawing/2014/main" id="{96EB5E74-DD9B-79B0-C977-B34701E47EAD}"/>
              </a:ext>
            </a:extLst>
          </p:cNvPr>
          <p:cNvCxnSpPr>
            <a:cxnSpLocks/>
          </p:cNvCxnSpPr>
          <p:nvPr/>
        </p:nvCxnSpPr>
        <p:spPr>
          <a:xfrm flipH="1">
            <a:off x="11723489" y="5119307"/>
            <a:ext cx="947482" cy="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" name="Google Shape;223;p14">
            <a:extLst>
              <a:ext uri="{FF2B5EF4-FFF2-40B4-BE49-F238E27FC236}">
                <a16:creationId xmlns:a16="http://schemas.microsoft.com/office/drawing/2014/main" id="{DFBC72B4-F7B4-D960-994D-9A02A430409E}"/>
              </a:ext>
            </a:extLst>
          </p:cNvPr>
          <p:cNvCxnSpPr>
            <a:cxnSpLocks/>
          </p:cNvCxnSpPr>
          <p:nvPr/>
        </p:nvCxnSpPr>
        <p:spPr>
          <a:xfrm flipH="1">
            <a:off x="13076502" y="5119307"/>
            <a:ext cx="947482" cy="0"/>
          </a:xfrm>
          <a:prstGeom prst="straightConnector1">
            <a:avLst/>
          </a:prstGeom>
          <a:noFill/>
          <a:ln w="5715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Google Shape;345;p25">
            <a:extLst>
              <a:ext uri="{FF2B5EF4-FFF2-40B4-BE49-F238E27FC236}">
                <a16:creationId xmlns:a16="http://schemas.microsoft.com/office/drawing/2014/main" id="{4DE814F2-7682-7A28-CED4-1B25C2C4EBB5}"/>
              </a:ext>
            </a:extLst>
          </p:cNvPr>
          <p:cNvSpPr txBox="1"/>
          <p:nvPr/>
        </p:nvSpPr>
        <p:spPr>
          <a:xfrm>
            <a:off x="8660290" y="5186416"/>
            <a:ext cx="122020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n-US" sz="36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22960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7"/>
          <p:cNvSpPr txBox="1"/>
          <p:nvPr/>
        </p:nvSpPr>
        <p:spPr>
          <a:xfrm>
            <a:off x="1174025" y="5467688"/>
            <a:ext cx="10966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ru-RU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importance</a:t>
            </a:r>
            <a:r>
              <a:rPr lang="ru-RU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ru-RU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Lemma</a:t>
            </a:r>
            <a:r>
              <a:rPr lang="ru-RU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 </a:t>
            </a:r>
            <a:r>
              <a:rPr lang="ru-RU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ru-RU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two-fold</a:t>
            </a:r>
            <a:r>
              <a:rPr lang="ru-RU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dirty="0"/>
          </a:p>
        </p:txBody>
      </p:sp>
      <p:sp>
        <p:nvSpPr>
          <p:cNvPr id="369" name="Google Shape;369;p27"/>
          <p:cNvSpPr txBox="1"/>
          <p:nvPr/>
        </p:nvSpPr>
        <p:spPr>
          <a:xfrm>
            <a:off x="1174025" y="6261158"/>
            <a:ext cx="11187000" cy="20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ru-RU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explains</a:t>
            </a:r>
            <a:r>
              <a:rPr lang="ru-RU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</a:t>
            </a:r>
            <a:r>
              <a:rPr lang="ru-RU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</a:t>
            </a:r>
            <a:r>
              <a:rPr lang="ru-RU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need</a:t>
            </a:r>
            <a:r>
              <a:rPr lang="ru-RU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ru-RU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constant</a:t>
            </a:r>
            <a:r>
              <a:rPr lang="ru-RU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ru-RU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ru-RU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</a:t>
            </a:r>
            <a:r>
              <a:rPr lang="ru-RU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dimension</a:t>
            </a:r>
            <a:r>
              <a:rPr lang="ru-RU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regularization</a:t>
            </a:r>
            <a:r>
              <a:rPr lang="ru-RU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ru-RU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</a:t>
            </a:r>
            <a:r>
              <a:rPr lang="ru-RU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</a:t>
            </a:r>
            <a:r>
              <a:rPr lang="ru-RU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guarantee</a:t>
            </a:r>
            <a:r>
              <a:rPr lang="ru-RU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ru-RU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convexity</a:t>
            </a:r>
            <a:r>
              <a:rPr lang="ru-RU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ru-RU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ru-RU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</a:t>
            </a:r>
            <a:r>
              <a:rPr lang="ru-RU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ru-RU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</a:t>
            </a:r>
            <a:r>
              <a:rPr lang="ru-RU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paves</a:t>
            </a:r>
            <a:r>
              <a:rPr lang="ru-RU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ru-RU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way</a:t>
            </a:r>
            <a:r>
              <a:rPr lang="ru-RU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</a:t>
            </a:r>
            <a:r>
              <a:rPr lang="ru-RU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ru-RU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following</a:t>
            </a:r>
            <a:r>
              <a:rPr lang="ru-RU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theorem</a:t>
            </a:r>
            <a:r>
              <a:rPr lang="ru-RU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</a:t>
            </a:r>
            <a:r>
              <a:rPr lang="ru-RU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LUFS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24B3307-A093-BDBA-E7CB-C1F30D847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23" y="3131733"/>
            <a:ext cx="12695810" cy="1780510"/>
          </a:xfrm>
          <a:prstGeom prst="rect">
            <a:avLst/>
          </a:prstGeom>
        </p:spPr>
      </p:pic>
      <p:pic>
        <p:nvPicPr>
          <p:cNvPr id="3" name="Google Shape;271;p17">
            <a:extLst>
              <a:ext uri="{FF2B5EF4-FFF2-40B4-BE49-F238E27FC236}">
                <a16:creationId xmlns:a16="http://schemas.microsoft.com/office/drawing/2014/main" id="{BC65554A-1890-800A-5623-D0D873FC986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55742"/>
          <a:stretch/>
        </p:blipFill>
        <p:spPr>
          <a:xfrm>
            <a:off x="15534869" y="952500"/>
            <a:ext cx="1724431" cy="19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38;p24">
            <a:extLst>
              <a:ext uri="{FF2B5EF4-FFF2-40B4-BE49-F238E27FC236}">
                <a16:creationId xmlns:a16="http://schemas.microsoft.com/office/drawing/2014/main" id="{3D7A5E9E-32E8-793F-8345-53D009040798}"/>
              </a:ext>
            </a:extLst>
          </p:cNvPr>
          <p:cNvSpPr txBox="1"/>
          <p:nvPr/>
        </p:nvSpPr>
        <p:spPr>
          <a:xfrm>
            <a:off x="951614" y="1041928"/>
            <a:ext cx="9999921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LEMMA </a:t>
            </a:r>
            <a:endParaRPr sz="7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8"/>
          <p:cNvSpPr txBox="1"/>
          <p:nvPr/>
        </p:nvSpPr>
        <p:spPr>
          <a:xfrm>
            <a:off x="1143000" y="7742681"/>
            <a:ext cx="4467325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</a:t>
            </a:r>
            <a:r>
              <a:rPr lang="ru-RU" sz="2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0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ru-RU" sz="2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ru-RU" sz="2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0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ru-RU" sz="2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0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ru-RU" sz="2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0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symmetric</a:t>
            </a:r>
            <a:r>
              <a:rPr lang="ru-RU" sz="2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0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ru-RU" sz="2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0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positive</a:t>
            </a:r>
            <a:r>
              <a:rPr lang="ru-RU" sz="2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0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semidefinite</a:t>
            </a:r>
            <a:r>
              <a:rPr lang="ru-RU" sz="2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0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matrix</a:t>
            </a:r>
            <a:endParaRPr sz="20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ru-RU" sz="2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ru-RU" sz="2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0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ru-RU" sz="2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0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ru-RU" sz="2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0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symmetric</a:t>
            </a:r>
            <a:r>
              <a:rPr lang="ru-RU" sz="2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0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ru-RU" sz="2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0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positive</a:t>
            </a:r>
            <a:r>
              <a:rPr lang="ru-RU" sz="2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0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matrix</a:t>
            </a:r>
            <a:endParaRPr sz="20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AB5F67C-3914-11C0-4175-4763C9BCB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624084"/>
            <a:ext cx="10295274" cy="2637632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8CD8E67-2BD1-6D70-3935-771ACEF1AE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t="13578" r="285" b="-3305"/>
          <a:stretch/>
        </p:blipFill>
        <p:spPr>
          <a:xfrm>
            <a:off x="1143000" y="6024828"/>
            <a:ext cx="8744161" cy="78682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F550DD-3C49-2034-AF58-08EAB5694B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</a:blip>
          <a:srcRect l="-1" t="22641" r="-6506"/>
          <a:stretch/>
        </p:blipFill>
        <p:spPr>
          <a:xfrm>
            <a:off x="1143000" y="6865812"/>
            <a:ext cx="3952624" cy="574182"/>
          </a:xfrm>
          <a:prstGeom prst="rect">
            <a:avLst/>
          </a:prstGeom>
        </p:spPr>
      </p:pic>
      <p:sp>
        <p:nvSpPr>
          <p:cNvPr id="5" name="Google Shape;338;p24">
            <a:extLst>
              <a:ext uri="{FF2B5EF4-FFF2-40B4-BE49-F238E27FC236}">
                <a16:creationId xmlns:a16="http://schemas.microsoft.com/office/drawing/2014/main" id="{40F6899D-326F-0D67-D2D1-E466258B514C}"/>
              </a:ext>
            </a:extLst>
          </p:cNvPr>
          <p:cNvSpPr txBox="1"/>
          <p:nvPr/>
        </p:nvSpPr>
        <p:spPr>
          <a:xfrm>
            <a:off x="951614" y="1041928"/>
            <a:ext cx="9999921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ПОСТАНОВКА ЗАДАЧИ</a:t>
            </a:r>
            <a:endParaRPr sz="6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271;p17">
            <a:extLst>
              <a:ext uri="{FF2B5EF4-FFF2-40B4-BE49-F238E27FC236}">
                <a16:creationId xmlns:a16="http://schemas.microsoft.com/office/drawing/2014/main" id="{1933244C-69ED-4EE6-9993-EBD156F9CE7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r="55742"/>
          <a:stretch/>
        </p:blipFill>
        <p:spPr>
          <a:xfrm>
            <a:off x="15534869" y="952500"/>
            <a:ext cx="1724431" cy="19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8;p24">
            <a:extLst>
              <a:ext uri="{FF2B5EF4-FFF2-40B4-BE49-F238E27FC236}">
                <a16:creationId xmlns:a16="http://schemas.microsoft.com/office/drawing/2014/main" id="{C949FA00-F259-628D-C4BF-72FCAFA7F7DA}"/>
              </a:ext>
            </a:extLst>
          </p:cNvPr>
          <p:cNvSpPr txBox="1"/>
          <p:nvPr/>
        </p:nvSpPr>
        <p:spPr>
          <a:xfrm>
            <a:off x="951614" y="1041928"/>
            <a:ext cx="9999921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ПОСТАНОВКА ЗАДАЧИ</a:t>
            </a:r>
            <a:endParaRPr sz="7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oogle Shape;271;p17">
            <a:extLst>
              <a:ext uri="{FF2B5EF4-FFF2-40B4-BE49-F238E27FC236}">
                <a16:creationId xmlns:a16="http://schemas.microsoft.com/office/drawing/2014/main" id="{62247F69-3134-5B7B-9A49-BF3E6E3F0BE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55742"/>
          <a:stretch/>
        </p:blipFill>
        <p:spPr>
          <a:xfrm>
            <a:off x="15534869" y="952500"/>
            <a:ext cx="1724431" cy="19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3506F2-41F2-ECC3-0216-DA94E29DC81E}"/>
              </a:ext>
            </a:extLst>
          </p:cNvPr>
          <p:cNvSpPr txBox="1"/>
          <p:nvPr/>
        </p:nvSpPr>
        <p:spPr>
          <a:xfrm>
            <a:off x="979466" y="3339549"/>
            <a:ext cx="46105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u="sng" dirty="0"/>
              <a:t>Что мы сделали: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79B30C-FCBD-6F55-364E-634D5FD54094}"/>
              </a:ext>
            </a:extLst>
          </p:cNvPr>
          <p:cNvSpPr txBox="1"/>
          <p:nvPr/>
        </p:nvSpPr>
        <p:spPr>
          <a:xfrm>
            <a:off x="979466" y="4401926"/>
            <a:ext cx="81923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1. Задали значения </a:t>
            </a:r>
            <a:r>
              <a:rPr lang="ru-RU" sz="3600" dirty="0" err="1"/>
              <a:t>таргета</a:t>
            </a:r>
            <a:r>
              <a:rPr lang="ru-RU" sz="3600" dirty="0"/>
              <a:t> через </a:t>
            </a:r>
            <a:r>
              <a:rPr lang="en-US" sz="3600" dirty="0"/>
              <a:t>label indicator matrix</a:t>
            </a:r>
            <a:endParaRPr lang="ru-RU" sz="3600" dirty="0"/>
          </a:p>
          <a:p>
            <a:r>
              <a:rPr lang="ru-RU" sz="3600" dirty="0"/>
              <a:t>2. Задали ограничения через </a:t>
            </a:r>
            <a:r>
              <a:rPr lang="en-US" sz="3600" dirty="0"/>
              <a:t>Attribute-Value </a:t>
            </a:r>
            <a:r>
              <a:rPr lang="ru-RU" sz="3600" dirty="0"/>
              <a:t>и </a:t>
            </a:r>
            <a:r>
              <a:rPr lang="en-US" sz="3600" dirty="0"/>
              <a:t>Linked Data</a:t>
            </a:r>
            <a:endParaRPr lang="ru-RU" sz="3600" dirty="0"/>
          </a:p>
          <a:p>
            <a:r>
              <a:rPr lang="ru-RU" sz="3600" dirty="0"/>
              <a:t>3. Применили </a:t>
            </a:r>
            <a:r>
              <a:rPr lang="ru-RU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RELAXATION методы</a:t>
            </a:r>
          </a:p>
          <a:p>
            <a:r>
              <a:rPr lang="ru-RU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для прощения задачи</a:t>
            </a: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Cali</a:t>
            </a:r>
            <a:endParaRPr lang="ru-RU" sz="3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Google Shape;161;p8">
            <a:extLst>
              <a:ext uri="{FF2B5EF4-FFF2-40B4-BE49-F238E27FC236}">
                <a16:creationId xmlns:a16="http://schemas.microsoft.com/office/drawing/2014/main" id="{732FA1A6-887A-B436-FA5D-D613E245ED1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5386" y="4079099"/>
            <a:ext cx="8001000" cy="4221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55037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EC19CEF-274C-7A3F-4056-B22D0FF78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5967" y="629551"/>
            <a:ext cx="8795067" cy="8290891"/>
          </a:xfrm>
          <a:prstGeom prst="rect">
            <a:avLst/>
          </a:prstGeom>
        </p:spPr>
      </p:pic>
      <p:sp>
        <p:nvSpPr>
          <p:cNvPr id="5" name="Google Shape;338;p24">
            <a:extLst>
              <a:ext uri="{FF2B5EF4-FFF2-40B4-BE49-F238E27FC236}">
                <a16:creationId xmlns:a16="http://schemas.microsoft.com/office/drawing/2014/main" id="{8E5DFBA7-B0B1-4587-BC8D-9C52ACDA882E}"/>
              </a:ext>
            </a:extLst>
          </p:cNvPr>
          <p:cNvSpPr txBox="1"/>
          <p:nvPr/>
        </p:nvSpPr>
        <p:spPr>
          <a:xfrm>
            <a:off x="951614" y="1041928"/>
            <a:ext cx="5051621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АЛГОРИТМ</a:t>
            </a:r>
            <a:endParaRPr sz="6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42441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38;p24">
            <a:extLst>
              <a:ext uri="{FF2B5EF4-FFF2-40B4-BE49-F238E27FC236}">
                <a16:creationId xmlns:a16="http://schemas.microsoft.com/office/drawing/2014/main" id="{8E5DFBA7-B0B1-4587-BC8D-9C52ACDA882E}"/>
              </a:ext>
            </a:extLst>
          </p:cNvPr>
          <p:cNvSpPr txBox="1"/>
          <p:nvPr/>
        </p:nvSpPr>
        <p:spPr>
          <a:xfrm>
            <a:off x="951614" y="1041928"/>
            <a:ext cx="5608212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РЕАЛИЗАЦИЯ</a:t>
            </a:r>
            <a:endParaRPr sz="6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07C3B73-5E10-18A4-66E9-CC0B078AC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180" y="647482"/>
            <a:ext cx="8386943" cy="815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234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8;p24">
            <a:extLst>
              <a:ext uri="{FF2B5EF4-FFF2-40B4-BE49-F238E27FC236}">
                <a16:creationId xmlns:a16="http://schemas.microsoft.com/office/drawing/2014/main" id="{B7DC1BE4-2FAE-9DCA-FC04-02FBC28012AC}"/>
              </a:ext>
            </a:extLst>
          </p:cNvPr>
          <p:cNvSpPr txBox="1"/>
          <p:nvPr/>
        </p:nvSpPr>
        <p:spPr>
          <a:xfrm>
            <a:off x="951614" y="813301"/>
            <a:ext cx="805323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Реальные данные</a:t>
            </a:r>
            <a:endParaRPr sz="6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630F21-1B70-E84D-6050-2148DB9E3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2890" r="-674" b="8417"/>
          <a:stretch/>
        </p:blipFill>
        <p:spPr>
          <a:xfrm>
            <a:off x="951614" y="2226365"/>
            <a:ext cx="13161951" cy="724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792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8;p24">
            <a:extLst>
              <a:ext uri="{FF2B5EF4-FFF2-40B4-BE49-F238E27FC236}">
                <a16:creationId xmlns:a16="http://schemas.microsoft.com/office/drawing/2014/main" id="{B8515899-4ACE-B580-9FC6-712E5B2A0CA4}"/>
              </a:ext>
            </a:extLst>
          </p:cNvPr>
          <p:cNvSpPr txBox="1"/>
          <p:nvPr/>
        </p:nvSpPr>
        <p:spPr>
          <a:xfrm>
            <a:off x="951613" y="1041928"/>
            <a:ext cx="10736804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ПОЧЕМУ ЭТО РАБОТАЕТ</a:t>
            </a:r>
            <a:endParaRPr sz="6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DAC15F8-3E85-1811-E985-C9FAC7B9F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13" y="2719432"/>
            <a:ext cx="7368792" cy="28435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FFB0070-6551-C904-7D70-10F589080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613" y="6955798"/>
            <a:ext cx="6568945" cy="1477041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cxnSp>
        <p:nvCxnSpPr>
          <p:cNvPr id="8" name="Google Shape;223;p14">
            <a:extLst>
              <a:ext uri="{FF2B5EF4-FFF2-40B4-BE49-F238E27FC236}">
                <a16:creationId xmlns:a16="http://schemas.microsoft.com/office/drawing/2014/main" id="{6D2CEF40-E6FB-E73D-D61F-E8545AD9D923}"/>
              </a:ext>
            </a:extLst>
          </p:cNvPr>
          <p:cNvCxnSpPr>
            <a:cxnSpLocks/>
          </p:cNvCxnSpPr>
          <p:nvPr/>
        </p:nvCxnSpPr>
        <p:spPr>
          <a:xfrm flipH="1">
            <a:off x="1639267" y="5206875"/>
            <a:ext cx="6400210" cy="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" name="Google Shape;223;p14">
            <a:extLst>
              <a:ext uri="{FF2B5EF4-FFF2-40B4-BE49-F238E27FC236}">
                <a16:creationId xmlns:a16="http://schemas.microsoft.com/office/drawing/2014/main" id="{6DD4334D-FF8C-5DCE-826E-1C1ED1ED260E}"/>
              </a:ext>
            </a:extLst>
          </p:cNvPr>
          <p:cNvCxnSpPr>
            <a:cxnSpLocks/>
          </p:cNvCxnSpPr>
          <p:nvPr/>
        </p:nvCxnSpPr>
        <p:spPr>
          <a:xfrm flipH="1">
            <a:off x="951613" y="5553561"/>
            <a:ext cx="3457425" cy="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" name="Google Shape;271;p17">
            <a:extLst>
              <a:ext uri="{FF2B5EF4-FFF2-40B4-BE49-F238E27FC236}">
                <a16:creationId xmlns:a16="http://schemas.microsoft.com/office/drawing/2014/main" id="{FB95A641-839D-65F6-58B8-5BCA738C4DD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55742"/>
          <a:stretch/>
        </p:blipFill>
        <p:spPr>
          <a:xfrm>
            <a:off x="15534869" y="934571"/>
            <a:ext cx="1724431" cy="19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36FCFAD-8F2B-BEA6-C0D6-A656EB310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8059" y="3687119"/>
            <a:ext cx="8082336" cy="303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87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E35FE9-4BA6-B437-B347-4272F6C5A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13" y="3480547"/>
            <a:ext cx="7550939" cy="3684494"/>
          </a:xfrm>
          <a:prstGeom prst="rect">
            <a:avLst/>
          </a:prstGeom>
        </p:spPr>
      </p:pic>
      <p:sp>
        <p:nvSpPr>
          <p:cNvPr id="5" name="Google Shape;338;p24">
            <a:extLst>
              <a:ext uri="{FF2B5EF4-FFF2-40B4-BE49-F238E27FC236}">
                <a16:creationId xmlns:a16="http://schemas.microsoft.com/office/drawing/2014/main" id="{44B7987D-8042-E1FB-F136-FBAD53C88C65}"/>
              </a:ext>
            </a:extLst>
          </p:cNvPr>
          <p:cNvSpPr txBox="1"/>
          <p:nvPr/>
        </p:nvSpPr>
        <p:spPr>
          <a:xfrm>
            <a:off x="951613" y="1041928"/>
            <a:ext cx="10736804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b="1" dirty="0"/>
              <a:t>DATASETS</a:t>
            </a:r>
            <a:endParaRPr sz="6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271;p17">
            <a:extLst>
              <a:ext uri="{FF2B5EF4-FFF2-40B4-BE49-F238E27FC236}">
                <a16:creationId xmlns:a16="http://schemas.microsoft.com/office/drawing/2014/main" id="{CF2CFB14-90CA-2CA1-DCC8-C344A238C62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55742"/>
          <a:stretch/>
        </p:blipFill>
        <p:spPr>
          <a:xfrm>
            <a:off x="15534869" y="952500"/>
            <a:ext cx="1724431" cy="19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2" name="Picture 4" descr="It's finally easy to upload, access, organize, edit, and share any photo  you've ever taken – Flickr Blog">
            <a:extLst>
              <a:ext uri="{FF2B5EF4-FFF2-40B4-BE49-F238E27FC236}">
                <a16:creationId xmlns:a16="http://schemas.microsoft.com/office/drawing/2014/main" id="{F28BEE97-9708-3512-30BD-7E54D2F5A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3137647"/>
            <a:ext cx="8033606" cy="487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08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8;p24">
            <a:extLst>
              <a:ext uri="{FF2B5EF4-FFF2-40B4-BE49-F238E27FC236}">
                <a16:creationId xmlns:a16="http://schemas.microsoft.com/office/drawing/2014/main" id="{6AC7BA98-D56E-12B4-BB06-F74EE23017AA}"/>
              </a:ext>
            </a:extLst>
          </p:cNvPr>
          <p:cNvSpPr txBox="1"/>
          <p:nvPr/>
        </p:nvSpPr>
        <p:spPr>
          <a:xfrm>
            <a:off x="951613" y="1041928"/>
            <a:ext cx="10736804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b="1" dirty="0"/>
              <a:t>BASELINE METHODS</a:t>
            </a:r>
            <a:endParaRPr lang="en" sz="5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B6A9DB-1BC8-FBF6-855D-EAE18E2217F2}"/>
              </a:ext>
            </a:extLst>
          </p:cNvPr>
          <p:cNvSpPr txBox="1"/>
          <p:nvPr/>
        </p:nvSpPr>
        <p:spPr>
          <a:xfrm>
            <a:off x="951613" y="3404201"/>
            <a:ext cx="503174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400" dirty="0"/>
              <a:t>Laplacian Score</a:t>
            </a:r>
            <a:endParaRPr lang="ru-RU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8B3972-4896-174B-98F1-337E9991C26F}"/>
              </a:ext>
            </a:extLst>
          </p:cNvPr>
          <p:cNvSpPr txBox="1"/>
          <p:nvPr/>
        </p:nvSpPr>
        <p:spPr>
          <a:xfrm>
            <a:off x="951614" y="4400970"/>
            <a:ext cx="189098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400" dirty="0"/>
              <a:t>UDFS</a:t>
            </a:r>
            <a:endParaRPr lang="ru-RU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A6995F-6C7F-B34F-9DF7-6C8044E18120}"/>
              </a:ext>
            </a:extLst>
          </p:cNvPr>
          <p:cNvSpPr txBox="1"/>
          <p:nvPr/>
        </p:nvSpPr>
        <p:spPr>
          <a:xfrm>
            <a:off x="951613" y="5397739"/>
            <a:ext cx="189098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400" dirty="0"/>
              <a:t>SPEC</a:t>
            </a:r>
            <a:endParaRPr lang="ru-RU" sz="3200" dirty="0"/>
          </a:p>
        </p:txBody>
      </p:sp>
      <p:pic>
        <p:nvPicPr>
          <p:cNvPr id="10" name="Google Shape;271;p17">
            <a:extLst>
              <a:ext uri="{FF2B5EF4-FFF2-40B4-BE49-F238E27FC236}">
                <a16:creationId xmlns:a16="http://schemas.microsoft.com/office/drawing/2014/main" id="{8882B941-4B83-24DD-7E13-55DE316402F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55742"/>
          <a:stretch/>
        </p:blipFill>
        <p:spPr>
          <a:xfrm>
            <a:off x="15534869" y="952500"/>
            <a:ext cx="1724431" cy="1905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335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 txBox="1"/>
          <p:nvPr/>
        </p:nvSpPr>
        <p:spPr>
          <a:xfrm>
            <a:off x="1143000" y="1028700"/>
            <a:ext cx="108966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SELECTION</a:t>
            </a:r>
            <a:endParaRPr sz="8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1143001" y="3059679"/>
            <a:ext cx="8915400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rgbClr val="242438"/>
                </a:solidFill>
                <a:latin typeface="Roboto"/>
                <a:ea typeface="Roboto"/>
                <a:cs typeface="Roboto"/>
                <a:sym typeface="Roboto"/>
              </a:rPr>
              <a:t>Отбор признаков – один из вариантов решения при многомерных входных данных.</a:t>
            </a:r>
            <a:endParaRPr sz="4000">
              <a:solidFill>
                <a:srgbClr val="2424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133707" y="5481363"/>
            <a:ext cx="8001000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0" i="0" u="none" strike="noStrike">
                <a:solidFill>
                  <a:srgbClr val="242438"/>
                </a:solidFill>
                <a:latin typeface="Roboto"/>
                <a:ea typeface="Roboto"/>
                <a:cs typeface="Roboto"/>
                <a:sym typeface="Roboto"/>
              </a:rPr>
              <a:t>Это может облегчить проклятие размерности, ускорить процесс обучения и улучшить способность обобщения модели обучения.</a:t>
            </a:r>
            <a:endParaRPr sz="4000">
              <a:solidFill>
                <a:srgbClr val="2424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Google Shape;122;p4" descr="Linearly separable classification proble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9929" y="2869019"/>
            <a:ext cx="5320093" cy="6219057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4"/>
          <p:cNvSpPr txBox="1"/>
          <p:nvPr/>
        </p:nvSpPr>
        <p:spPr>
          <a:xfrm>
            <a:off x="8382000" y="9335697"/>
            <a:ext cx="9144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Sourse: https://www.visiondummy.com/2014/04/curse-dimensionality-affect-classification/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p4"/>
          <p:cNvPicPr preferRelativeResize="0"/>
          <p:nvPr/>
        </p:nvPicPr>
        <p:blipFill rotWithShape="1">
          <a:blip r:embed="rId4">
            <a:alphaModFix/>
          </a:blip>
          <a:srcRect r="55742"/>
          <a:stretch/>
        </p:blipFill>
        <p:spPr>
          <a:xfrm>
            <a:off x="15534869" y="1028700"/>
            <a:ext cx="1724431" cy="19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8;p24">
            <a:extLst>
              <a:ext uri="{FF2B5EF4-FFF2-40B4-BE49-F238E27FC236}">
                <a16:creationId xmlns:a16="http://schemas.microsoft.com/office/drawing/2014/main" id="{6AC7BA98-D56E-12B4-BB06-F74EE23017AA}"/>
              </a:ext>
            </a:extLst>
          </p:cNvPr>
          <p:cNvSpPr txBox="1"/>
          <p:nvPr/>
        </p:nvSpPr>
        <p:spPr>
          <a:xfrm>
            <a:off x="951613" y="1041928"/>
            <a:ext cx="10736804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b="1" dirty="0"/>
              <a:t>METRICS</a:t>
            </a:r>
            <a:endParaRPr lang="en" sz="4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B6A9DB-1BC8-FBF6-855D-EAE18E2217F2}"/>
              </a:ext>
            </a:extLst>
          </p:cNvPr>
          <p:cNvSpPr txBox="1"/>
          <p:nvPr/>
        </p:nvSpPr>
        <p:spPr>
          <a:xfrm>
            <a:off x="951613" y="3404201"/>
            <a:ext cx="50317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/>
              <a:t>A</a:t>
            </a:r>
            <a:r>
              <a:rPr lang="en" sz="5400" dirty="0" err="1"/>
              <a:t>ccuracy</a:t>
            </a:r>
            <a:endParaRPr lang="ru-RU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8B3972-4896-174B-98F1-337E9991C26F}"/>
              </a:ext>
            </a:extLst>
          </p:cNvPr>
          <p:cNvSpPr txBox="1"/>
          <p:nvPr/>
        </p:nvSpPr>
        <p:spPr>
          <a:xfrm>
            <a:off x="951612" y="4758779"/>
            <a:ext cx="95838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5400" dirty="0"/>
              <a:t>Normalized mutual information</a:t>
            </a:r>
            <a:endParaRPr lang="ru-RU" sz="3600" dirty="0"/>
          </a:p>
        </p:txBody>
      </p:sp>
      <p:pic>
        <p:nvPicPr>
          <p:cNvPr id="2" name="Google Shape;271;p17">
            <a:extLst>
              <a:ext uri="{FF2B5EF4-FFF2-40B4-BE49-F238E27FC236}">
                <a16:creationId xmlns:a16="http://schemas.microsoft.com/office/drawing/2014/main" id="{B75EA622-9B96-C873-5D7E-3849B742868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55742"/>
          <a:stretch/>
        </p:blipFill>
        <p:spPr>
          <a:xfrm>
            <a:off x="15534869" y="952500"/>
            <a:ext cx="1724431" cy="19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E2EA5C7-373F-0D3B-4ED0-6183AE0FE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314" y="2796575"/>
            <a:ext cx="8463405" cy="1905374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B2F95E2-D3D0-BD32-DEFC-A5FEFCC0E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612" y="6027733"/>
            <a:ext cx="7173891" cy="1410252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9558941-7258-BF62-A24A-A0491F9E7E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94" y="7754584"/>
            <a:ext cx="7308709" cy="141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3217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8;p24">
            <a:extLst>
              <a:ext uri="{FF2B5EF4-FFF2-40B4-BE49-F238E27FC236}">
                <a16:creationId xmlns:a16="http://schemas.microsoft.com/office/drawing/2014/main" id="{6AC7BA98-D56E-12B4-BB06-F74EE23017AA}"/>
              </a:ext>
            </a:extLst>
          </p:cNvPr>
          <p:cNvSpPr txBox="1"/>
          <p:nvPr/>
        </p:nvSpPr>
        <p:spPr>
          <a:xfrm>
            <a:off x="951613" y="1041928"/>
            <a:ext cx="10736804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/>
              <a:t>RESULTS</a:t>
            </a:r>
            <a:endParaRPr lang="en" sz="4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FFFFFB6-4B3B-9FD4-E833-65B8B5545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13" y="3193988"/>
            <a:ext cx="16624995" cy="6051084"/>
          </a:xfrm>
          <a:prstGeom prst="rect">
            <a:avLst/>
          </a:prstGeom>
        </p:spPr>
      </p:pic>
      <p:cxnSp>
        <p:nvCxnSpPr>
          <p:cNvPr id="3" name="Google Shape;223;p14">
            <a:extLst>
              <a:ext uri="{FF2B5EF4-FFF2-40B4-BE49-F238E27FC236}">
                <a16:creationId xmlns:a16="http://schemas.microsoft.com/office/drawing/2014/main" id="{599F9D9D-AA79-E979-B1B3-9413D30DBB12}"/>
              </a:ext>
            </a:extLst>
          </p:cNvPr>
          <p:cNvCxnSpPr>
            <a:cxnSpLocks/>
          </p:cNvCxnSpPr>
          <p:nvPr/>
        </p:nvCxnSpPr>
        <p:spPr>
          <a:xfrm flipH="1">
            <a:off x="1141728" y="6368569"/>
            <a:ext cx="16004544" cy="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" name="Google Shape;223;p14">
            <a:extLst>
              <a:ext uri="{FF2B5EF4-FFF2-40B4-BE49-F238E27FC236}">
                <a16:creationId xmlns:a16="http://schemas.microsoft.com/office/drawing/2014/main" id="{F4FE35F7-4716-23FE-B938-D2FF3626D5DC}"/>
              </a:ext>
            </a:extLst>
          </p:cNvPr>
          <p:cNvCxnSpPr>
            <a:cxnSpLocks/>
          </p:cNvCxnSpPr>
          <p:nvPr/>
        </p:nvCxnSpPr>
        <p:spPr>
          <a:xfrm flipH="1">
            <a:off x="1141728" y="9047188"/>
            <a:ext cx="16004544" cy="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" name="Google Shape;271;p17">
            <a:extLst>
              <a:ext uri="{FF2B5EF4-FFF2-40B4-BE49-F238E27FC236}">
                <a16:creationId xmlns:a16="http://schemas.microsoft.com/office/drawing/2014/main" id="{9701A9D7-E25F-4391-F03F-F857B59B8D5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55742"/>
          <a:stretch/>
        </p:blipFill>
        <p:spPr>
          <a:xfrm>
            <a:off x="15534869" y="952500"/>
            <a:ext cx="1724431" cy="1905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61408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8;p24">
            <a:extLst>
              <a:ext uri="{FF2B5EF4-FFF2-40B4-BE49-F238E27FC236}">
                <a16:creationId xmlns:a16="http://schemas.microsoft.com/office/drawing/2014/main" id="{6AC7BA98-D56E-12B4-BB06-F74EE23017AA}"/>
              </a:ext>
            </a:extLst>
          </p:cNvPr>
          <p:cNvSpPr txBox="1"/>
          <p:nvPr/>
        </p:nvSpPr>
        <p:spPr>
          <a:xfrm>
            <a:off x="951613" y="1041928"/>
            <a:ext cx="10736804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0" b="1" dirty="0"/>
              <a:t>ПОЧЕМУ?</a:t>
            </a:r>
            <a:endParaRPr lang="en" sz="4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1D0C8E-2551-9A16-BD56-324158909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385" y="2448501"/>
            <a:ext cx="11228802" cy="52841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E03753-EF2E-12E9-DE63-D797307A5BD5}"/>
              </a:ext>
            </a:extLst>
          </p:cNvPr>
          <p:cNvSpPr txBox="1"/>
          <p:nvPr/>
        </p:nvSpPr>
        <p:spPr>
          <a:xfrm>
            <a:off x="951613" y="8348869"/>
            <a:ext cx="75680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/>
              <a:t>Секрет успеха – </a:t>
            </a:r>
            <a:r>
              <a:rPr lang="en-US" sz="3200" b="1" dirty="0"/>
              <a:t>SOCIAL</a:t>
            </a:r>
            <a:r>
              <a:rPr lang="ru-RU" sz="3200" b="1" dirty="0"/>
              <a:t> </a:t>
            </a:r>
            <a:r>
              <a:rPr lang="ru-RU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DIMENSIONS</a:t>
            </a:r>
            <a:r>
              <a:rPr lang="en-US" sz="3200" b="1" dirty="0"/>
              <a:t> </a:t>
            </a:r>
            <a:endParaRPr lang="ru-RU" sz="3200" b="1" dirty="0"/>
          </a:p>
        </p:txBody>
      </p:sp>
      <p:pic>
        <p:nvPicPr>
          <p:cNvPr id="2" name="Google Shape;271;p17">
            <a:extLst>
              <a:ext uri="{FF2B5EF4-FFF2-40B4-BE49-F238E27FC236}">
                <a16:creationId xmlns:a16="http://schemas.microsoft.com/office/drawing/2014/main" id="{2FEB1076-29E0-7FA4-F390-D71922F061B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55742"/>
          <a:stretch/>
        </p:blipFill>
        <p:spPr>
          <a:xfrm>
            <a:off x="15534869" y="952500"/>
            <a:ext cx="1724431" cy="1905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94556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8;p24">
            <a:extLst>
              <a:ext uri="{FF2B5EF4-FFF2-40B4-BE49-F238E27FC236}">
                <a16:creationId xmlns:a16="http://schemas.microsoft.com/office/drawing/2014/main" id="{B191FD1B-6C88-97BE-6401-6CED4A394959}"/>
              </a:ext>
            </a:extLst>
          </p:cNvPr>
          <p:cNvSpPr txBox="1"/>
          <p:nvPr/>
        </p:nvSpPr>
        <p:spPr>
          <a:xfrm>
            <a:off x="951613" y="1041928"/>
            <a:ext cx="10736804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0" b="1" dirty="0"/>
              <a:t>ЗАКЛЮЧЕНИЕ</a:t>
            </a:r>
            <a:endParaRPr lang="en" sz="4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64FD07-79E1-CD70-4FA0-77EEDFA9DAD8}"/>
              </a:ext>
            </a:extLst>
          </p:cNvPr>
          <p:cNvSpPr txBox="1"/>
          <p:nvPr/>
        </p:nvSpPr>
        <p:spPr>
          <a:xfrm>
            <a:off x="951613" y="2668878"/>
            <a:ext cx="96037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Мы использовали существующий концепт </a:t>
            </a:r>
            <a:r>
              <a:rPr lang="en" sz="2800" dirty="0"/>
              <a:t>social dimensions</a:t>
            </a:r>
            <a:r>
              <a:rPr lang="ru-RU" sz="2800" dirty="0"/>
              <a:t> для того чтобы извлечь из </a:t>
            </a:r>
            <a:r>
              <a:rPr lang="en-US" sz="2800" dirty="0"/>
              <a:t>linked data </a:t>
            </a:r>
            <a:r>
              <a:rPr lang="ru-RU" sz="2800" dirty="0"/>
              <a:t>данные об отношениях между группами. </a:t>
            </a:r>
          </a:p>
          <a:p>
            <a:endParaRPr lang="ru-RU" sz="2800" dirty="0"/>
          </a:p>
          <a:p>
            <a:r>
              <a:rPr lang="ru-RU" sz="2800" dirty="0"/>
              <a:t>Далее определили </a:t>
            </a:r>
            <a:r>
              <a:rPr lang="en" sz="2800" dirty="0"/>
              <a:t>social dimensions</a:t>
            </a:r>
            <a:r>
              <a:rPr lang="ru-RU" sz="2800" dirty="0"/>
              <a:t> </a:t>
            </a:r>
            <a:r>
              <a:rPr lang="en-US" sz="2800" dirty="0"/>
              <a:t>regularization </a:t>
            </a:r>
            <a:r>
              <a:rPr lang="ru-RU" sz="2800" dirty="0"/>
              <a:t>чтобы математически определить эти отношения.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0ABC9C-5545-7998-145F-8284C1FB5D34}"/>
              </a:ext>
            </a:extLst>
          </p:cNvPr>
          <p:cNvSpPr txBox="1"/>
          <p:nvPr/>
        </p:nvSpPr>
        <p:spPr>
          <a:xfrm>
            <a:off x="951613" y="5636265"/>
            <a:ext cx="96037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Далее мы предложили концепт псевдо-класса, для того чтобы убедиться, что похожие </a:t>
            </a:r>
            <a:r>
              <a:rPr lang="en-US" sz="2800" dirty="0"/>
              <a:t>instances </a:t>
            </a:r>
            <a:r>
              <a:rPr lang="ru-RU" sz="2800" dirty="0"/>
              <a:t>принадлежали к одному классу.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A05A89-D95E-A6AF-333E-B05A889F3FC9}"/>
              </a:ext>
            </a:extLst>
          </p:cNvPr>
          <p:cNvSpPr txBox="1"/>
          <p:nvPr/>
        </p:nvSpPr>
        <p:spPr>
          <a:xfrm>
            <a:off x="951613" y="7310991"/>
            <a:ext cx="96037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Проведенные эксперименты подтвердили, что предложенный метод </a:t>
            </a:r>
            <a:r>
              <a:rPr lang="en-US" sz="2800" dirty="0"/>
              <a:t>LUFS</a:t>
            </a:r>
            <a:r>
              <a:rPr lang="ru-RU" sz="2800" dirty="0"/>
              <a:t> может эффективно использовать </a:t>
            </a:r>
            <a:r>
              <a:rPr lang="en-US" sz="2800" dirty="0"/>
              <a:t>link information </a:t>
            </a:r>
            <a:r>
              <a:rPr lang="ru-RU" sz="2800" dirty="0"/>
              <a:t>для </a:t>
            </a:r>
            <a:r>
              <a:rPr lang="en" sz="2800" dirty="0"/>
              <a:t>unsupervised feature selection</a:t>
            </a:r>
            <a:r>
              <a:rPr lang="ru-RU" sz="2800" dirty="0"/>
              <a:t> метод.</a:t>
            </a:r>
          </a:p>
        </p:txBody>
      </p:sp>
      <p:pic>
        <p:nvPicPr>
          <p:cNvPr id="13" name="Google Shape;271;p17">
            <a:extLst>
              <a:ext uri="{FF2B5EF4-FFF2-40B4-BE49-F238E27FC236}">
                <a16:creationId xmlns:a16="http://schemas.microsoft.com/office/drawing/2014/main" id="{A9696A1E-B0FE-B677-CAF9-24F8B42E80F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55742"/>
          <a:stretch/>
        </p:blipFill>
        <p:spPr>
          <a:xfrm>
            <a:off x="15534869" y="952500"/>
            <a:ext cx="1724431" cy="19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4" name="Picture 2" descr="Рисунок 9.1 —  Кластерный анализ [2]">
            <a:extLst>
              <a:ext uri="{FF2B5EF4-FFF2-40B4-BE49-F238E27FC236}">
                <a16:creationId xmlns:a16="http://schemas.microsoft.com/office/drawing/2014/main" id="{2DB7A5E3-CDF9-E336-0904-C3264185FE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4201" b="-7377"/>
          <a:stretch/>
        </p:blipFill>
        <p:spPr bwMode="auto">
          <a:xfrm>
            <a:off x="11645959" y="3608291"/>
            <a:ext cx="5690428" cy="480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835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5"/>
          <p:cNvPicPr preferRelativeResize="0"/>
          <p:nvPr/>
        </p:nvPicPr>
        <p:blipFill rotWithShape="1">
          <a:blip r:embed="rId3">
            <a:alphaModFix/>
          </a:blip>
          <a:srcRect r="55742"/>
          <a:stretch/>
        </p:blipFill>
        <p:spPr>
          <a:xfrm>
            <a:off x="15534869" y="1028700"/>
            <a:ext cx="1724431" cy="19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5"/>
          <p:cNvSpPr txBox="1"/>
          <p:nvPr/>
        </p:nvSpPr>
        <p:spPr>
          <a:xfrm>
            <a:off x="1143000" y="1028700"/>
            <a:ext cx="108966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SELECTION</a:t>
            </a:r>
            <a:endParaRPr sz="8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5"/>
          <p:cNvSpPr txBox="1"/>
          <p:nvPr/>
        </p:nvSpPr>
        <p:spPr>
          <a:xfrm>
            <a:off x="1143000" y="2391716"/>
            <a:ext cx="322716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supervised</a:t>
            </a:r>
            <a:endParaRPr sz="5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5"/>
          <p:cNvSpPr txBox="1"/>
          <p:nvPr/>
        </p:nvSpPr>
        <p:spPr>
          <a:xfrm>
            <a:off x="1143000" y="4152900"/>
            <a:ext cx="5943600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Получение размеченных данных занимает много времени и является дорогостоящим делом.</a:t>
            </a:r>
            <a:endParaRPr/>
          </a:p>
        </p:txBody>
      </p:sp>
      <p:pic>
        <p:nvPicPr>
          <p:cNvPr id="134" name="Google Shape;134;p5" descr="Что такое разметка данных?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53400" y="3187700"/>
            <a:ext cx="8801100" cy="607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"/>
          <p:cNvSpPr txBox="1"/>
          <p:nvPr/>
        </p:nvSpPr>
        <p:spPr>
          <a:xfrm>
            <a:off x="1143000" y="1028700"/>
            <a:ext cx="108966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SELECTION</a:t>
            </a:r>
            <a:endParaRPr sz="8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6"/>
          <p:cNvSpPr txBox="1"/>
          <p:nvPr/>
        </p:nvSpPr>
        <p:spPr>
          <a:xfrm>
            <a:off x="1143000" y="2391716"/>
            <a:ext cx="395492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unsupervised</a:t>
            </a:r>
            <a:endParaRPr sz="5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900" y="3961376"/>
            <a:ext cx="16840200" cy="441354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6"/>
          <p:cNvSpPr txBox="1"/>
          <p:nvPr/>
        </p:nvSpPr>
        <p:spPr>
          <a:xfrm>
            <a:off x="5264727" y="8735080"/>
            <a:ext cx="67818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rows are instances and columns are features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6"/>
          <p:cNvPicPr preferRelativeResize="0"/>
          <p:nvPr/>
        </p:nvPicPr>
        <p:blipFill rotWithShape="1">
          <a:blip r:embed="rId4">
            <a:alphaModFix/>
          </a:blip>
          <a:srcRect r="55742"/>
          <a:stretch/>
        </p:blipFill>
        <p:spPr>
          <a:xfrm>
            <a:off x="15534869" y="1028700"/>
            <a:ext cx="1724431" cy="19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"/>
          <p:cNvSpPr txBox="1"/>
          <p:nvPr/>
        </p:nvSpPr>
        <p:spPr>
          <a:xfrm>
            <a:off x="1143000" y="1028700"/>
            <a:ext cx="108966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SELECTION</a:t>
            </a:r>
            <a:endParaRPr sz="8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7"/>
          <p:cNvSpPr txBox="1"/>
          <p:nvPr/>
        </p:nvSpPr>
        <p:spPr>
          <a:xfrm>
            <a:off x="1143000" y="3086100"/>
            <a:ext cx="15240000" cy="464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Unlabled social media data: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–</a:t>
            </a:r>
            <a:r>
              <a:rPr lang="ru-RU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У признаков нет четкого отражения его релевантности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–</a:t>
            </a:r>
            <a:r>
              <a:rPr lang="ru-RU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Данные НЕ н</a:t>
            </a:r>
            <a:r>
              <a:rPr lang="ru-RU" sz="3600" b="0" i="0" u="none" strike="noStrike">
                <a:solidFill>
                  <a:srgbClr val="242438"/>
                </a:solidFill>
                <a:latin typeface="Roboto"/>
                <a:ea typeface="Roboto"/>
                <a:cs typeface="Roboto"/>
                <a:sym typeface="Roboto"/>
              </a:rPr>
              <a:t>езависимы и идентично распределены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ru-RU" sz="3600">
                <a:solidFill>
                  <a:srgbClr val="242438"/>
                </a:solidFill>
                <a:latin typeface="Roboto"/>
                <a:ea typeface="Roboto"/>
                <a:cs typeface="Roboto"/>
                <a:sym typeface="Roboto"/>
              </a:rPr>
              <a:t>    Без явных ограничений, мы можем находить подмножества признаков которые будут улучшать качество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+    </a:t>
            </a:r>
            <a:r>
              <a:rPr lang="ru-RU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Корреляция между instances благодаря тому что data linked</a:t>
            </a:r>
            <a:endParaRPr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+    </a:t>
            </a:r>
            <a:r>
              <a:rPr lang="ru-RU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Позволяет нам находить интересные социальные теории     </a:t>
            </a:r>
            <a:endParaRPr/>
          </a:p>
        </p:txBody>
      </p:sp>
      <p:pic>
        <p:nvPicPr>
          <p:cNvPr id="151" name="Google Shape;151;p7"/>
          <p:cNvPicPr preferRelativeResize="0"/>
          <p:nvPr/>
        </p:nvPicPr>
        <p:blipFill rotWithShape="1">
          <a:blip r:embed="rId3">
            <a:alphaModFix/>
          </a:blip>
          <a:srcRect r="55742"/>
          <a:stretch/>
        </p:blipFill>
        <p:spPr>
          <a:xfrm>
            <a:off x="15534869" y="1028700"/>
            <a:ext cx="1724431" cy="19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"/>
          <p:cNvSpPr txBox="1"/>
          <p:nvPr/>
        </p:nvSpPr>
        <p:spPr>
          <a:xfrm>
            <a:off x="1143000" y="1028700"/>
            <a:ext cx="131064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WE HAVE</a:t>
            </a:r>
            <a:endParaRPr sz="8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2998" y="3218887"/>
            <a:ext cx="4637985" cy="67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2998" y="4170668"/>
            <a:ext cx="4637985" cy="61644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8"/>
          <p:cNvSpPr txBox="1"/>
          <p:nvPr/>
        </p:nvSpPr>
        <p:spPr>
          <a:xfrm>
            <a:off x="6172198" y="3234720"/>
            <a:ext cx="205376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Instances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8"/>
          <p:cNvSpPr txBox="1"/>
          <p:nvPr/>
        </p:nvSpPr>
        <p:spPr>
          <a:xfrm>
            <a:off x="6172198" y="4170668"/>
            <a:ext cx="201093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features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44000" y="3033000"/>
            <a:ext cx="8001000" cy="42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8"/>
          <p:cNvSpPr/>
          <p:nvPr/>
        </p:nvSpPr>
        <p:spPr>
          <a:xfrm>
            <a:off x="10287000" y="4343400"/>
            <a:ext cx="1676400" cy="1600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8"/>
          <p:cNvSpPr/>
          <p:nvPr/>
        </p:nvSpPr>
        <p:spPr>
          <a:xfrm>
            <a:off x="14488215" y="4342594"/>
            <a:ext cx="1676400" cy="1600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endParaRPr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8"/>
          <p:cNvSpPr txBox="1"/>
          <p:nvPr/>
        </p:nvSpPr>
        <p:spPr>
          <a:xfrm>
            <a:off x="1052941" y="5462802"/>
            <a:ext cx="751955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 </a:t>
            </a:r>
            <a:r>
              <a:rPr lang="ru-RU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</a:t>
            </a:r>
            <a:r>
              <a:rPr lang="ru-RU" sz="4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традиционное представление</a:t>
            </a:r>
            <a:endParaRPr/>
          </a:p>
        </p:txBody>
      </p:sp>
      <p:sp>
        <p:nvSpPr>
          <p:cNvPr id="165" name="Google Shape;165;p8"/>
          <p:cNvSpPr txBox="1"/>
          <p:nvPr/>
        </p:nvSpPr>
        <p:spPr>
          <a:xfrm>
            <a:off x="1052941" y="6182817"/>
            <a:ext cx="509100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 </a:t>
            </a:r>
            <a:r>
              <a:rPr lang="ru-RU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</a:t>
            </a:r>
            <a:r>
              <a:rPr lang="ru-RU" sz="4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 представление</a:t>
            </a:r>
            <a:endParaRPr/>
          </a:p>
        </p:txBody>
      </p:sp>
      <p:sp>
        <p:nvSpPr>
          <p:cNvPr id="166" name="Google Shape;166;p8"/>
          <p:cNvSpPr txBox="1"/>
          <p:nvPr/>
        </p:nvSpPr>
        <p:spPr>
          <a:xfrm>
            <a:off x="1058053" y="7605173"/>
            <a:ext cx="12282059" cy="193899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Хотим отобрать какое-то количество релевантных признаков, используя X и R для этих n instances с помощью обучения без учителя.</a:t>
            </a:r>
            <a:endParaRPr/>
          </a:p>
        </p:txBody>
      </p:sp>
      <p:pic>
        <p:nvPicPr>
          <p:cNvPr id="167" name="Google Shape;167;p8"/>
          <p:cNvPicPr preferRelativeResize="0"/>
          <p:nvPr/>
        </p:nvPicPr>
        <p:blipFill rotWithShape="1">
          <a:blip r:embed="rId6">
            <a:alphaModFix/>
          </a:blip>
          <a:srcRect r="55742"/>
          <a:stretch/>
        </p:blipFill>
        <p:spPr>
          <a:xfrm>
            <a:off x="15534869" y="1028700"/>
            <a:ext cx="1724431" cy="19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 txBox="1"/>
          <p:nvPr/>
        </p:nvSpPr>
        <p:spPr>
          <a:xfrm>
            <a:off x="1143000" y="1028700"/>
            <a:ext cx="131064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WE HAVE</a:t>
            </a:r>
            <a:endParaRPr sz="8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9"/>
          <p:cNvSpPr txBox="1"/>
          <p:nvPr/>
        </p:nvSpPr>
        <p:spPr>
          <a:xfrm>
            <a:off x="1164265" y="2581525"/>
            <a:ext cx="305083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Особенности</a:t>
            </a:r>
            <a:endParaRPr/>
          </a:p>
        </p:txBody>
      </p:sp>
      <p:pic>
        <p:nvPicPr>
          <p:cNvPr id="174" name="Google Shape;174;p9"/>
          <p:cNvPicPr preferRelativeResize="0"/>
          <p:nvPr/>
        </p:nvPicPr>
        <p:blipFill rotWithShape="1">
          <a:blip r:embed="rId3">
            <a:alphaModFix/>
          </a:blip>
          <a:srcRect t="10448" b="10198"/>
          <a:stretch/>
        </p:blipFill>
        <p:spPr>
          <a:xfrm>
            <a:off x="1158949" y="5747208"/>
            <a:ext cx="4463117" cy="83005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9"/>
          <p:cNvSpPr txBox="1"/>
          <p:nvPr/>
        </p:nvSpPr>
        <p:spPr>
          <a:xfrm>
            <a:off x="1158949" y="4820085"/>
            <a:ext cx="6613922" cy="588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9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 assume that </a:t>
            </a:r>
            <a:r>
              <a:rPr lang="ru-RU" sz="3291" b="1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rPr>
              <a:t>data is centered</a:t>
            </a:r>
            <a:endParaRPr/>
          </a:p>
        </p:txBody>
      </p:sp>
      <p:pic>
        <p:nvPicPr>
          <p:cNvPr id="176" name="Google Shape;176;p9"/>
          <p:cNvPicPr preferRelativeResize="0"/>
          <p:nvPr/>
        </p:nvPicPr>
        <p:blipFill rotWithShape="1">
          <a:blip r:embed="rId4">
            <a:alphaModFix/>
          </a:blip>
          <a:srcRect t="7891" r="2193"/>
          <a:stretch/>
        </p:blipFill>
        <p:spPr>
          <a:xfrm>
            <a:off x="9275135" y="6233764"/>
            <a:ext cx="2539429" cy="75964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9"/>
          <p:cNvSpPr txBox="1"/>
          <p:nvPr/>
        </p:nvSpPr>
        <p:spPr>
          <a:xfrm>
            <a:off x="9241465" y="4820679"/>
            <a:ext cx="8722242" cy="1159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1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 assume that relationships among data instances form an </a:t>
            </a:r>
            <a:r>
              <a:rPr lang="ru-RU" sz="3158" b="1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rPr>
              <a:t>undirected graph</a:t>
            </a:r>
            <a:endParaRPr/>
          </a:p>
        </p:txBody>
      </p:sp>
      <p:pic>
        <p:nvPicPr>
          <p:cNvPr id="178" name="Google Shape;178;p9"/>
          <p:cNvPicPr preferRelativeResize="0"/>
          <p:nvPr/>
        </p:nvPicPr>
        <p:blipFill rotWithShape="1">
          <a:blip r:embed="rId5">
            <a:alphaModFix/>
          </a:blip>
          <a:srcRect r="55742"/>
          <a:stretch/>
        </p:blipFill>
        <p:spPr>
          <a:xfrm>
            <a:off x="15534869" y="1028700"/>
            <a:ext cx="1724431" cy="19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1216</Words>
  <Application>Microsoft Macintosh PowerPoint</Application>
  <PresentationFormat>Произвольный</PresentationFormat>
  <Paragraphs>172</Paragraphs>
  <Slides>43</Slides>
  <Notes>33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43</vt:i4>
      </vt:variant>
    </vt:vector>
  </HeadingPairs>
  <TitlesOfParts>
    <vt:vector size="48" baseType="lpstr">
      <vt:lpstr>Arial</vt:lpstr>
      <vt:lpstr>Roboto</vt:lpstr>
      <vt:lpstr>Open Sans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Смирнова Анна Романовна</cp:lastModifiedBy>
  <cp:revision>13</cp:revision>
  <dcterms:created xsi:type="dcterms:W3CDTF">2006-08-16T00:00:00Z</dcterms:created>
  <dcterms:modified xsi:type="dcterms:W3CDTF">2022-10-12T11:52:44Z</dcterms:modified>
</cp:coreProperties>
</file>